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64" r:id="rId1"/>
  </p:sldMasterIdLst>
  <p:notesMasterIdLst>
    <p:notesMasterId r:id="rId31"/>
  </p:notes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86" r:id="rId10"/>
    <p:sldId id="264" r:id="rId11"/>
    <p:sldId id="265" r:id="rId12"/>
    <p:sldId id="276" r:id="rId13"/>
    <p:sldId id="273" r:id="rId14"/>
    <p:sldId id="278" r:id="rId15"/>
    <p:sldId id="277" r:id="rId16"/>
    <p:sldId id="279" r:id="rId17"/>
    <p:sldId id="280" r:id="rId18"/>
    <p:sldId id="267" r:id="rId19"/>
    <p:sldId id="266" r:id="rId20"/>
    <p:sldId id="269" r:id="rId21"/>
    <p:sldId id="270" r:id="rId22"/>
    <p:sldId id="272" r:id="rId23"/>
    <p:sldId id="271" r:id="rId24"/>
    <p:sldId id="274" r:id="rId25"/>
    <p:sldId id="275" r:id="rId26"/>
    <p:sldId id="282" r:id="rId27"/>
    <p:sldId id="283" r:id="rId28"/>
    <p:sldId id="284" r:id="rId29"/>
    <p:sldId id="281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1" autoAdjust="0"/>
    <p:restoredTop sz="94660"/>
  </p:normalViewPr>
  <p:slideViewPr>
    <p:cSldViewPr snapToGrid="0">
      <p:cViewPr varScale="1">
        <p:scale>
          <a:sx n="74" d="100"/>
          <a:sy n="74" d="100"/>
        </p:scale>
        <p:origin x="54" y="9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21.png>
</file>

<file path=ppt/media/image22.png>
</file>

<file path=ppt/media/image23.jp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DBAD91-EF1F-48FA-A614-146B5DF5AF34}" type="datetimeFigureOut">
              <a:rPr lang="es-ES" smtClean="0"/>
              <a:t>18/06/2018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D49ADE-E7A5-4E5A-AB1A-21A6D41D8E5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500742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855636-0FF5-4FD8-9BF0-BD8B57B05171}" type="datetime1">
              <a:rPr lang="en-US" smtClean="0"/>
              <a:t>6/18/2018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r>
              <a:rPr lang="en-US"/>
              <a:t>Fernando M Cuadros Hornos 2017/2018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054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C7A84-B668-42DF-9B22-CF5EE9F1ADE6}" type="datetime1">
              <a:rPr lang="en-US" smtClean="0"/>
              <a:t>6/18/2018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Fernando M Cuadros Hornos 2017/2018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46625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57321-5D86-4460-A483-70FB9972F20E}" type="datetime1">
              <a:rPr lang="en-US" smtClean="0"/>
              <a:t>6/18/2018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Fernando M Cuadros Hornos 2017/2018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9619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4477E-584F-430F-9577-E73282C9226C}" type="datetime1">
              <a:rPr lang="en-US" smtClean="0"/>
              <a:t>6/18/2018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Fernando M Cuadros Hornos 2017/2018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18159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6F7E4-D354-4BC4-94D3-B753AD8ADC18}" type="datetime1">
              <a:rPr lang="en-US" smtClean="0"/>
              <a:t>6/18/2018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Fernando M Cuadros Hornos 2017/2018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43329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D569-DDBE-4EBB-99F0-4EB7694BD9E9}" type="datetime1">
              <a:rPr lang="en-US" smtClean="0"/>
              <a:t>6/18/2018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Fernando M Cuadros Hornos 2017/2018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64651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8ABA0-5F46-4190-ADAE-E0BDFC764F18}" type="datetime1">
              <a:rPr lang="en-US" smtClean="0"/>
              <a:t>6/18/2018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Fernando M Cuadros Hornos 2017/2018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29028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4B178-B93C-4E9B-8399-ADDC2CD63AD3}" type="datetime1">
              <a:rPr lang="en-US" smtClean="0"/>
              <a:t>6/18/2018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Fernando M Cuadros Hornos 2017/2018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1568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1E5FC-75FE-43C3-9866-2ECAE96F9172}" type="datetime1">
              <a:rPr lang="en-US" smtClean="0"/>
              <a:t>6/18/2018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Fernando M Cuadros Hornos 2017/2018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0568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F6857-C7D1-46B9-BCE7-CE7B22A6B280}" type="datetime1">
              <a:rPr lang="en-US" smtClean="0"/>
              <a:t>6/18/2018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Fernando M Cuadros Hornos 2017/2018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79012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A63CE520-3431-42EF-BF98-A0B38947317A}" type="datetime1">
              <a:rPr lang="en-US" smtClean="0"/>
              <a:t>6/18/2018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r>
              <a:rPr lang="en-US"/>
              <a:t>Fernando M Cuadros Hornos 2017/2018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02051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E6229F-A5E0-4E1C-BBFC-29EC9AEAFFD9}" type="datetime1">
              <a:rPr lang="en-US" smtClean="0"/>
              <a:t>6/18/2018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Fernando M Cuadros Hornos 2017/2018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2730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3.jpg"/><Relationship Id="rId4" Type="http://schemas.openxmlformats.org/officeDocument/2006/relationships/image" Target="../media/image12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23.jpg"/><Relationship Id="rId4" Type="http://schemas.openxmlformats.org/officeDocument/2006/relationships/image" Target="../media/image2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A6D795-4ABE-4BD4-A526-926B9F73D9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80110" y="2158284"/>
            <a:ext cx="8900588" cy="2541431"/>
          </a:xfrm>
        </p:spPr>
        <p:txBody>
          <a:bodyPr/>
          <a:lstStyle/>
          <a:p>
            <a:r>
              <a:rPr lang="es-ES" dirty="0">
                <a:latin typeface="+mn-lt"/>
                <a:ea typeface="Liberation Serif" panose="02020603050405020304" pitchFamily="18" charset="0"/>
                <a:cs typeface="Liberation Serif" panose="02020603050405020304" pitchFamily="18" charset="0"/>
              </a:rPr>
              <a:t>KEEP MOVING  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607ED044-21BF-4D65-93EC-2FF9699B42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4840" y="1164287"/>
            <a:ext cx="2030292" cy="1987994"/>
          </a:xfrm>
          <a:prstGeom prst="rect">
            <a:avLst/>
          </a:prstGeom>
        </p:spPr>
      </p:pic>
      <p:sp>
        <p:nvSpPr>
          <p:cNvPr id="8" name="Marcador de pie de página 2">
            <a:extLst>
              <a:ext uri="{FF2B5EF4-FFF2-40B4-BE49-F238E27FC236}">
                <a16:creationId xmlns:a16="http://schemas.microsoft.com/office/drawing/2014/main" id="{C2981CCE-DB94-4569-8E16-15D43A22F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30925" y="6313715"/>
            <a:ext cx="4973915" cy="420793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Fernando M Cuadros Hornos</a:t>
            </a:r>
          </a:p>
          <a:p>
            <a:r>
              <a:rPr lang="en-US" sz="1400" dirty="0">
                <a:solidFill>
                  <a:schemeClr val="bg1"/>
                </a:solidFill>
              </a:rPr>
              <a:t>2017/ 2018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913EEBD7-7FE3-4A7E-AB0A-9636E635F734}"/>
              </a:ext>
            </a:extLst>
          </p:cNvPr>
          <p:cNvSpPr txBox="1"/>
          <p:nvPr/>
        </p:nvSpPr>
        <p:spPr>
          <a:xfrm>
            <a:off x="10856688" y="36284"/>
            <a:ext cx="13353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 err="1"/>
              <a:t>Keep</a:t>
            </a:r>
            <a:r>
              <a:rPr lang="es-ES" sz="1400" dirty="0"/>
              <a:t> </a:t>
            </a:r>
            <a:r>
              <a:rPr lang="es-ES" sz="1400" dirty="0" err="1"/>
              <a:t>Moving</a:t>
            </a:r>
            <a:endParaRPr lang="es-ES" sz="1400" dirty="0"/>
          </a:p>
        </p:txBody>
      </p:sp>
    </p:spTree>
    <p:extLst>
      <p:ext uri="{BB962C8B-B14F-4D97-AF65-F5344CB8AC3E}">
        <p14:creationId xmlns:p14="http://schemas.microsoft.com/office/powerpoint/2010/main" val="10471680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3">
            <a:extLst>
              <a:ext uri="{FF2B5EF4-FFF2-40B4-BE49-F238E27FC236}">
                <a16:creationId xmlns:a16="http://schemas.microsoft.com/office/drawing/2014/main" id="{D4BCCA2D-2459-4082-A0C7-8165A3577BAD}"/>
              </a:ext>
            </a:extLst>
          </p:cNvPr>
          <p:cNvSpPr txBox="1">
            <a:spLocks/>
          </p:cNvSpPr>
          <p:nvPr/>
        </p:nvSpPr>
        <p:spPr>
          <a:xfrm>
            <a:off x="1433846" y="1455448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s-ES" sz="1800" dirty="0">
                <a:latin typeface="+mn-lt"/>
                <a:ea typeface="Liberation Serif" panose="02020603050405020304" pitchFamily="18" charset="0"/>
                <a:cs typeface="Liberation Serif" panose="02020603050405020304" pitchFamily="18" charset="0"/>
              </a:rPr>
              <a:t>2- Desarrollo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D73EFDA-9A83-490D-A74D-2941E3F76156}"/>
              </a:ext>
            </a:extLst>
          </p:cNvPr>
          <p:cNvSpPr txBox="1"/>
          <p:nvPr/>
        </p:nvSpPr>
        <p:spPr>
          <a:xfrm>
            <a:off x="1433846" y="1844566"/>
            <a:ext cx="694350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dirty="0"/>
          </a:p>
          <a:p>
            <a:r>
              <a:rPr lang="es-ES" sz="2400" dirty="0"/>
              <a:t>2.2. ¿ Qué es Google </a:t>
            </a:r>
            <a:r>
              <a:rPr lang="es-ES" sz="2400" dirty="0" err="1"/>
              <a:t>Maps</a:t>
            </a:r>
            <a:r>
              <a:rPr lang="es-ES" sz="2400" dirty="0"/>
              <a:t> API 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400" dirty="0"/>
          </a:p>
          <a:p>
            <a:r>
              <a:rPr lang="es-ES" sz="2400" dirty="0"/>
              <a:t>Google </a:t>
            </a:r>
            <a:r>
              <a:rPr lang="es-ES" sz="2400" dirty="0" err="1"/>
              <a:t>Maps</a:t>
            </a:r>
            <a:r>
              <a:rPr lang="es-ES" sz="2400" dirty="0"/>
              <a:t> API es un </a:t>
            </a:r>
            <a:r>
              <a:rPr lang="es-ES" sz="2400" b="1" dirty="0"/>
              <a:t>servidor de aplicaciones </a:t>
            </a:r>
            <a:r>
              <a:rPr lang="es-ES" sz="2400" dirty="0"/>
              <a:t>creado por Google que nos ofrece una serie de aplicaciones para trabajar con </a:t>
            </a:r>
            <a:r>
              <a:rPr lang="es-ES" sz="2400" b="1" dirty="0"/>
              <a:t>mapas</a:t>
            </a:r>
            <a:r>
              <a:rPr lang="es-ES" sz="2400" dirty="0"/>
              <a:t>, fotografías por satélite, ubicaciones y rutas en nuestras propias aplicaciones y páginas webs.</a:t>
            </a:r>
          </a:p>
          <a:p>
            <a:endParaRPr lang="es-E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400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8748919-165E-4052-A225-55410C9B5F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7349" y="2504683"/>
            <a:ext cx="2827926" cy="2827926"/>
          </a:xfrm>
          <a:prstGeom prst="rect">
            <a:avLst/>
          </a:prstGeom>
        </p:spPr>
      </p:pic>
      <p:sp>
        <p:nvSpPr>
          <p:cNvPr id="7" name="Marcador de pie de página 2">
            <a:extLst>
              <a:ext uri="{FF2B5EF4-FFF2-40B4-BE49-F238E27FC236}">
                <a16:creationId xmlns:a16="http://schemas.microsoft.com/office/drawing/2014/main" id="{26CB7AB2-8003-4A3B-A001-52E33056BC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30925" y="6313715"/>
            <a:ext cx="4973915" cy="420793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Fernando M Cuadros Hornos</a:t>
            </a:r>
          </a:p>
          <a:p>
            <a:r>
              <a:rPr lang="en-US" sz="1400" dirty="0">
                <a:solidFill>
                  <a:schemeClr val="bg1"/>
                </a:solidFill>
              </a:rPr>
              <a:t>2017/ 2018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A31A43-7F24-4326-827F-0E618D8EEC21}"/>
              </a:ext>
            </a:extLst>
          </p:cNvPr>
          <p:cNvSpPr txBox="1"/>
          <p:nvPr/>
        </p:nvSpPr>
        <p:spPr>
          <a:xfrm>
            <a:off x="10856688" y="36284"/>
            <a:ext cx="13353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 err="1"/>
              <a:t>Keep</a:t>
            </a:r>
            <a:r>
              <a:rPr lang="es-ES" sz="1400" dirty="0"/>
              <a:t> </a:t>
            </a:r>
            <a:r>
              <a:rPr lang="es-ES" sz="1400" dirty="0" err="1"/>
              <a:t>Moving</a:t>
            </a:r>
            <a:endParaRPr lang="es-ES" sz="1400" dirty="0"/>
          </a:p>
        </p:txBody>
      </p:sp>
    </p:spTree>
    <p:extLst>
      <p:ext uri="{BB962C8B-B14F-4D97-AF65-F5344CB8AC3E}">
        <p14:creationId xmlns:p14="http://schemas.microsoft.com/office/powerpoint/2010/main" val="30073475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3">
            <a:extLst>
              <a:ext uri="{FF2B5EF4-FFF2-40B4-BE49-F238E27FC236}">
                <a16:creationId xmlns:a16="http://schemas.microsoft.com/office/drawing/2014/main" id="{D4BCCA2D-2459-4082-A0C7-8165A3577BAD}"/>
              </a:ext>
            </a:extLst>
          </p:cNvPr>
          <p:cNvSpPr txBox="1">
            <a:spLocks/>
          </p:cNvSpPr>
          <p:nvPr/>
        </p:nvSpPr>
        <p:spPr>
          <a:xfrm>
            <a:off x="1433846" y="1455448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s-ES" sz="1800" dirty="0">
                <a:latin typeface="+mn-lt"/>
                <a:ea typeface="Liberation Serif" panose="02020603050405020304" pitchFamily="18" charset="0"/>
                <a:cs typeface="Liberation Serif" panose="02020603050405020304" pitchFamily="18" charset="0"/>
              </a:rPr>
              <a:t>2- Desarrollo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D73EFDA-9A83-490D-A74D-2941E3F76156}"/>
              </a:ext>
            </a:extLst>
          </p:cNvPr>
          <p:cNvSpPr txBox="1"/>
          <p:nvPr/>
        </p:nvSpPr>
        <p:spPr>
          <a:xfrm>
            <a:off x="1433846" y="1844566"/>
            <a:ext cx="6943503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dirty="0"/>
          </a:p>
          <a:p>
            <a:r>
              <a:rPr lang="es-ES" sz="2400" dirty="0"/>
              <a:t>2.3. ¿ Qué es Material </a:t>
            </a:r>
            <a:r>
              <a:rPr lang="es-ES" sz="2400" dirty="0" err="1"/>
              <a:t>Design</a:t>
            </a:r>
            <a:r>
              <a:rPr lang="es-ES" sz="2400" dirty="0"/>
              <a:t> ?</a:t>
            </a:r>
          </a:p>
          <a:p>
            <a:endParaRPr lang="es-ES" sz="2400" dirty="0"/>
          </a:p>
          <a:p>
            <a:r>
              <a:rPr lang="es-ES" sz="2400" dirty="0"/>
              <a:t>Material </a:t>
            </a:r>
            <a:r>
              <a:rPr lang="es-ES" sz="2400" dirty="0" err="1"/>
              <a:t>Design</a:t>
            </a:r>
            <a:r>
              <a:rPr lang="es-ES" sz="2400" dirty="0"/>
              <a:t> es un </a:t>
            </a:r>
            <a:r>
              <a:rPr lang="es-ES" sz="2400" b="1" dirty="0"/>
              <a:t>concepto de diseño</a:t>
            </a:r>
            <a:r>
              <a:rPr lang="es-ES" sz="2400" dirty="0"/>
              <a:t>, creado por Google y empaquetando en una serie de </a:t>
            </a:r>
            <a:r>
              <a:rPr lang="es-ES" sz="2400" b="1" dirty="0"/>
              <a:t>librerías gratuitas</a:t>
            </a:r>
            <a:r>
              <a:rPr lang="es-ES" sz="2400" dirty="0"/>
              <a:t>, basado en </a:t>
            </a:r>
            <a:r>
              <a:rPr lang="es-ES" sz="2400" b="1" dirty="0"/>
              <a:t>piezas reales </a:t>
            </a:r>
            <a:r>
              <a:rPr lang="es-ES" sz="2400" dirty="0"/>
              <a:t>colocadas en un </a:t>
            </a:r>
            <a:r>
              <a:rPr lang="es-ES" sz="2400" b="1" dirty="0"/>
              <a:t>espacio</a:t>
            </a:r>
            <a:r>
              <a:rPr lang="es-ES" sz="2400" dirty="0"/>
              <a:t> con unas </a:t>
            </a:r>
            <a:r>
              <a:rPr lang="es-ES" sz="2400" b="1" dirty="0"/>
              <a:t>animaciones</a:t>
            </a:r>
            <a:r>
              <a:rPr lang="es-ES" sz="2400" dirty="0"/>
              <a:t> determinadas, y con gran nivel de detalle en cuanto a </a:t>
            </a:r>
            <a:r>
              <a:rPr lang="es-ES" sz="2400" b="1" dirty="0"/>
              <a:t>profundidad</a:t>
            </a:r>
            <a:r>
              <a:rPr lang="es-ES" sz="2400" dirty="0"/>
              <a:t>, </a:t>
            </a:r>
            <a:r>
              <a:rPr lang="es-ES" sz="2400" b="1" dirty="0"/>
              <a:t>bordes</a:t>
            </a:r>
            <a:r>
              <a:rPr lang="es-ES" sz="2400" dirty="0"/>
              <a:t>, </a:t>
            </a:r>
            <a:r>
              <a:rPr lang="es-ES" sz="2400" b="1" dirty="0"/>
              <a:t>sombras</a:t>
            </a:r>
            <a:r>
              <a:rPr lang="es-ES" sz="2400" dirty="0"/>
              <a:t> y </a:t>
            </a:r>
            <a:r>
              <a:rPr lang="es-ES" sz="2400" b="1" dirty="0"/>
              <a:t>colores</a:t>
            </a:r>
            <a:r>
              <a:rPr lang="es-ES" sz="2400" dirty="0"/>
              <a:t>.</a:t>
            </a:r>
          </a:p>
          <a:p>
            <a:endParaRPr lang="es-E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4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6C70291-8625-420B-809C-FB0EDD1A17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1335" y="2670780"/>
            <a:ext cx="2235608" cy="2235608"/>
          </a:xfrm>
          <a:prstGeom prst="rect">
            <a:avLst/>
          </a:prstGeom>
        </p:spPr>
      </p:pic>
      <p:sp>
        <p:nvSpPr>
          <p:cNvPr id="7" name="Marcador de pie de página 2">
            <a:extLst>
              <a:ext uri="{FF2B5EF4-FFF2-40B4-BE49-F238E27FC236}">
                <a16:creationId xmlns:a16="http://schemas.microsoft.com/office/drawing/2014/main" id="{9C2AD50D-D3D9-4DD0-A872-DFC5D8254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30925" y="6313715"/>
            <a:ext cx="4973915" cy="420793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Fernando M Cuadros Hornos</a:t>
            </a:r>
          </a:p>
          <a:p>
            <a:r>
              <a:rPr lang="en-US" sz="1400" dirty="0">
                <a:solidFill>
                  <a:schemeClr val="bg1"/>
                </a:solidFill>
              </a:rPr>
              <a:t>2017/ 2018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021CC40C-675F-4FB4-A068-47AB4753DD1D}"/>
              </a:ext>
            </a:extLst>
          </p:cNvPr>
          <p:cNvSpPr txBox="1"/>
          <p:nvPr/>
        </p:nvSpPr>
        <p:spPr>
          <a:xfrm>
            <a:off x="10856688" y="36284"/>
            <a:ext cx="13353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 err="1"/>
              <a:t>Keep</a:t>
            </a:r>
            <a:r>
              <a:rPr lang="es-ES" sz="1400" dirty="0"/>
              <a:t> </a:t>
            </a:r>
            <a:r>
              <a:rPr lang="es-ES" sz="1400" dirty="0" err="1"/>
              <a:t>Moving</a:t>
            </a:r>
            <a:endParaRPr lang="es-ES" sz="1400" dirty="0"/>
          </a:p>
        </p:txBody>
      </p:sp>
    </p:spTree>
    <p:extLst>
      <p:ext uri="{BB962C8B-B14F-4D97-AF65-F5344CB8AC3E}">
        <p14:creationId xmlns:p14="http://schemas.microsoft.com/office/powerpoint/2010/main" val="14278218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ítulo 17">
            <a:extLst>
              <a:ext uri="{FF2B5EF4-FFF2-40B4-BE49-F238E27FC236}">
                <a16:creationId xmlns:a16="http://schemas.microsoft.com/office/drawing/2014/main" id="{0B6B82BD-97F2-44C3-9B83-00AF6DEC6D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9247" y="1680060"/>
            <a:ext cx="9882753" cy="2541431"/>
          </a:xfrm>
        </p:spPr>
        <p:txBody>
          <a:bodyPr>
            <a:normAutofit/>
          </a:bodyPr>
          <a:lstStyle/>
          <a:p>
            <a:r>
              <a:rPr lang="es-ES" sz="4000" b="1" dirty="0">
                <a:latin typeface="+mn-lt"/>
                <a:ea typeface="Liberation Serif" panose="02020603050405020304" pitchFamily="18" charset="0"/>
                <a:cs typeface="Liberation Serif" panose="02020603050405020304" pitchFamily="18" charset="0"/>
              </a:rPr>
              <a:t> 3. implementaciones de librerías</a:t>
            </a:r>
            <a:br>
              <a:rPr lang="es-ES" b="1" dirty="0">
                <a:latin typeface="+mn-lt"/>
                <a:ea typeface="Liberation Serif" panose="02020603050405020304" pitchFamily="18" charset="0"/>
                <a:cs typeface="Liberation Serif" panose="02020603050405020304" pitchFamily="18" charset="0"/>
              </a:rPr>
            </a:br>
            <a:endParaRPr lang="es-ES" dirty="0">
              <a:latin typeface="+mn-lt"/>
            </a:endParaRPr>
          </a:p>
        </p:txBody>
      </p:sp>
      <p:sp>
        <p:nvSpPr>
          <p:cNvPr id="4" name="Marcador de pie de página 2">
            <a:extLst>
              <a:ext uri="{FF2B5EF4-FFF2-40B4-BE49-F238E27FC236}">
                <a16:creationId xmlns:a16="http://schemas.microsoft.com/office/drawing/2014/main" id="{660B8DF1-E513-40D7-AC3C-43BB9E8974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30925" y="6313715"/>
            <a:ext cx="4973915" cy="420793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Fernando M Cuadros Hornos</a:t>
            </a:r>
          </a:p>
          <a:p>
            <a:r>
              <a:rPr lang="en-US" sz="1400" dirty="0">
                <a:solidFill>
                  <a:schemeClr val="bg1"/>
                </a:solidFill>
              </a:rPr>
              <a:t>2017/ 2018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3AEDE6E9-1AA7-4791-99FC-DD42C5869710}"/>
              </a:ext>
            </a:extLst>
          </p:cNvPr>
          <p:cNvSpPr txBox="1"/>
          <p:nvPr/>
        </p:nvSpPr>
        <p:spPr>
          <a:xfrm>
            <a:off x="10856688" y="36284"/>
            <a:ext cx="13353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 err="1"/>
              <a:t>Keep</a:t>
            </a:r>
            <a:r>
              <a:rPr lang="es-ES" sz="1400" dirty="0"/>
              <a:t> </a:t>
            </a:r>
            <a:r>
              <a:rPr lang="es-ES" sz="1400" dirty="0" err="1"/>
              <a:t>Moving</a:t>
            </a:r>
            <a:endParaRPr lang="es-ES" sz="1400" dirty="0"/>
          </a:p>
        </p:txBody>
      </p:sp>
    </p:spTree>
    <p:extLst>
      <p:ext uri="{BB962C8B-B14F-4D97-AF65-F5344CB8AC3E}">
        <p14:creationId xmlns:p14="http://schemas.microsoft.com/office/powerpoint/2010/main" val="9470679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B5C4F354-511A-43FD-A27D-DEA3B64C0D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966" t="38645" r="29068" b="15479"/>
          <a:stretch/>
        </p:blipFill>
        <p:spPr>
          <a:xfrm>
            <a:off x="2388461" y="2300870"/>
            <a:ext cx="6834752" cy="4104895"/>
          </a:xfrm>
          <a:prstGeom prst="rect">
            <a:avLst/>
          </a:prstGeom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431343B4-E425-4BFE-AFAB-4D9CA8FA2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23D13CC5-8833-411F-AC39-DF4E2C546880}"/>
              </a:ext>
            </a:extLst>
          </p:cNvPr>
          <p:cNvSpPr txBox="1">
            <a:spLocks/>
          </p:cNvSpPr>
          <p:nvPr/>
        </p:nvSpPr>
        <p:spPr>
          <a:xfrm>
            <a:off x="1433846" y="1455448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s-ES" sz="1800" dirty="0">
                <a:latin typeface="+mn-lt"/>
                <a:ea typeface="Liberation Serif" panose="02020603050405020304" pitchFamily="18" charset="0"/>
                <a:cs typeface="Liberation Serif" panose="02020603050405020304" pitchFamily="18" charset="0"/>
              </a:rPr>
              <a:t>7- Librerías externas</a:t>
            </a:r>
          </a:p>
        </p:txBody>
      </p:sp>
      <p:sp>
        <p:nvSpPr>
          <p:cNvPr id="6" name="Marcador de pie de página 2">
            <a:extLst>
              <a:ext uri="{FF2B5EF4-FFF2-40B4-BE49-F238E27FC236}">
                <a16:creationId xmlns:a16="http://schemas.microsoft.com/office/drawing/2014/main" id="{6B6501FC-5E46-4088-823A-D78110ABD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05765"/>
            <a:ext cx="4973915" cy="420793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Fernando M Cuadros Hornos</a:t>
            </a:r>
          </a:p>
          <a:p>
            <a:r>
              <a:rPr lang="en-US" sz="1400" dirty="0">
                <a:solidFill>
                  <a:schemeClr val="bg1"/>
                </a:solidFill>
              </a:rPr>
              <a:t>2017/ 2018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E1E06141-916D-448C-937D-0AC36B795B35}"/>
              </a:ext>
            </a:extLst>
          </p:cNvPr>
          <p:cNvSpPr txBox="1"/>
          <p:nvPr/>
        </p:nvSpPr>
        <p:spPr>
          <a:xfrm>
            <a:off x="10856688" y="36284"/>
            <a:ext cx="13353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 err="1"/>
              <a:t>Keep</a:t>
            </a:r>
            <a:r>
              <a:rPr lang="es-ES" sz="1400" dirty="0"/>
              <a:t> </a:t>
            </a:r>
            <a:r>
              <a:rPr lang="es-ES" sz="1400" dirty="0" err="1"/>
              <a:t>Moving</a:t>
            </a:r>
            <a:endParaRPr lang="es-ES" sz="1400" dirty="0"/>
          </a:p>
        </p:txBody>
      </p:sp>
    </p:spTree>
    <p:extLst>
      <p:ext uri="{BB962C8B-B14F-4D97-AF65-F5344CB8AC3E}">
        <p14:creationId xmlns:p14="http://schemas.microsoft.com/office/powerpoint/2010/main" val="29143509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B5C4F354-511A-43FD-A27D-DEA3B64C0D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966" t="38645" r="29068" b="15479"/>
          <a:stretch/>
        </p:blipFill>
        <p:spPr>
          <a:xfrm>
            <a:off x="3923402" y="2364394"/>
            <a:ext cx="6834752" cy="4104895"/>
          </a:xfrm>
          <a:prstGeom prst="rect">
            <a:avLst/>
          </a:prstGeom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431343B4-E425-4BFE-AFAB-4D9CA8FA2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23D13CC5-8833-411F-AC39-DF4E2C546880}"/>
              </a:ext>
            </a:extLst>
          </p:cNvPr>
          <p:cNvSpPr txBox="1">
            <a:spLocks/>
          </p:cNvSpPr>
          <p:nvPr/>
        </p:nvSpPr>
        <p:spPr>
          <a:xfrm>
            <a:off x="1433846" y="1455448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s-ES" sz="1800" dirty="0">
                <a:latin typeface="+mn-lt"/>
                <a:ea typeface="Liberation Serif" panose="02020603050405020304" pitchFamily="18" charset="0"/>
                <a:cs typeface="Liberation Serif" panose="02020603050405020304" pitchFamily="18" charset="0"/>
              </a:rPr>
              <a:t>7- Librerías externas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760CB8F7-6F25-4BCB-87A2-24DCB49E95BE}"/>
              </a:ext>
            </a:extLst>
          </p:cNvPr>
          <p:cNvSpPr/>
          <p:nvPr/>
        </p:nvSpPr>
        <p:spPr>
          <a:xfrm>
            <a:off x="4241536" y="3710940"/>
            <a:ext cx="4023360" cy="586740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6" name="Conector recto de flecha 5">
            <a:extLst>
              <a:ext uri="{FF2B5EF4-FFF2-40B4-BE49-F238E27FC236}">
                <a16:creationId xmlns:a16="http://schemas.microsoft.com/office/drawing/2014/main" id="{ADCFE9EE-8024-4A0A-A07F-31874A846B86}"/>
              </a:ext>
            </a:extLst>
          </p:cNvPr>
          <p:cNvCxnSpPr/>
          <p:nvPr/>
        </p:nvCxnSpPr>
        <p:spPr>
          <a:xfrm flipH="1">
            <a:off x="3167116" y="3839286"/>
            <a:ext cx="1074420" cy="220980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ángulo 6">
            <a:extLst>
              <a:ext uri="{FF2B5EF4-FFF2-40B4-BE49-F238E27FC236}">
                <a16:creationId xmlns:a16="http://schemas.microsoft.com/office/drawing/2014/main" id="{B71A3A78-7F1F-493C-BB44-6C6A5F848EF7}"/>
              </a:ext>
            </a:extLst>
          </p:cNvPr>
          <p:cNvSpPr/>
          <p:nvPr/>
        </p:nvSpPr>
        <p:spPr>
          <a:xfrm>
            <a:off x="1947916" y="3854526"/>
            <a:ext cx="1158240" cy="62484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dirty="0"/>
              <a:t>Google </a:t>
            </a:r>
            <a:r>
              <a:rPr lang="es-ES" dirty="0" err="1"/>
              <a:t>Maps</a:t>
            </a:r>
            <a:endParaRPr lang="es-ES" dirty="0"/>
          </a:p>
        </p:txBody>
      </p:sp>
      <p:sp>
        <p:nvSpPr>
          <p:cNvPr id="9" name="Marcador de pie de página 2">
            <a:extLst>
              <a:ext uri="{FF2B5EF4-FFF2-40B4-BE49-F238E27FC236}">
                <a16:creationId xmlns:a16="http://schemas.microsoft.com/office/drawing/2014/main" id="{0DF8CE25-64A0-4453-9AF7-CD16ACB0A3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30925" y="6313715"/>
            <a:ext cx="4973915" cy="420793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Fernando M Cuadros Hornos</a:t>
            </a:r>
          </a:p>
          <a:p>
            <a:r>
              <a:rPr lang="en-US" sz="1400" dirty="0">
                <a:solidFill>
                  <a:schemeClr val="bg1"/>
                </a:solidFill>
              </a:rPr>
              <a:t>2017/ 2018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B6FD9E4C-6829-4404-9A65-AF0B3FC068C4}"/>
              </a:ext>
            </a:extLst>
          </p:cNvPr>
          <p:cNvSpPr txBox="1"/>
          <p:nvPr/>
        </p:nvSpPr>
        <p:spPr>
          <a:xfrm>
            <a:off x="10856688" y="36284"/>
            <a:ext cx="13353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 err="1"/>
              <a:t>Keep</a:t>
            </a:r>
            <a:r>
              <a:rPr lang="es-ES" sz="1400" dirty="0"/>
              <a:t> </a:t>
            </a:r>
            <a:r>
              <a:rPr lang="es-ES" sz="1400" dirty="0" err="1"/>
              <a:t>Moving</a:t>
            </a:r>
            <a:endParaRPr lang="es-ES" sz="1400" dirty="0"/>
          </a:p>
        </p:txBody>
      </p:sp>
    </p:spTree>
    <p:extLst>
      <p:ext uri="{BB962C8B-B14F-4D97-AF65-F5344CB8AC3E}">
        <p14:creationId xmlns:p14="http://schemas.microsoft.com/office/powerpoint/2010/main" val="29144263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B5C4F354-511A-43FD-A27D-DEA3B64C0D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966" t="38645" r="29068" b="15479"/>
          <a:stretch/>
        </p:blipFill>
        <p:spPr>
          <a:xfrm>
            <a:off x="4014061" y="2417734"/>
            <a:ext cx="6834752" cy="4104895"/>
          </a:xfrm>
          <a:prstGeom prst="rect">
            <a:avLst/>
          </a:prstGeom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431343B4-E425-4BFE-AFAB-4D9CA8FA2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23D13CC5-8833-411F-AC39-DF4E2C546880}"/>
              </a:ext>
            </a:extLst>
          </p:cNvPr>
          <p:cNvSpPr txBox="1">
            <a:spLocks/>
          </p:cNvSpPr>
          <p:nvPr/>
        </p:nvSpPr>
        <p:spPr>
          <a:xfrm>
            <a:off x="1433846" y="1455448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s-ES" sz="1800" dirty="0">
                <a:latin typeface="+mn-lt"/>
                <a:ea typeface="Liberation Serif" panose="02020603050405020304" pitchFamily="18" charset="0"/>
                <a:cs typeface="Liberation Serif" panose="02020603050405020304" pitchFamily="18" charset="0"/>
              </a:rPr>
              <a:t>7- Librerías externas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95F795F2-4400-4103-9F97-8112CEA0EB7F}"/>
              </a:ext>
            </a:extLst>
          </p:cNvPr>
          <p:cNvSpPr/>
          <p:nvPr/>
        </p:nvSpPr>
        <p:spPr>
          <a:xfrm>
            <a:off x="4267200" y="3223260"/>
            <a:ext cx="4023360" cy="586740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431CAD0F-37C7-4860-AAA3-5A4FB898B3D6}"/>
              </a:ext>
            </a:extLst>
          </p:cNvPr>
          <p:cNvCxnSpPr/>
          <p:nvPr/>
        </p:nvCxnSpPr>
        <p:spPr>
          <a:xfrm flipH="1">
            <a:off x="3192780" y="3642360"/>
            <a:ext cx="1074420" cy="220980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ángulo 7">
            <a:extLst>
              <a:ext uri="{FF2B5EF4-FFF2-40B4-BE49-F238E27FC236}">
                <a16:creationId xmlns:a16="http://schemas.microsoft.com/office/drawing/2014/main" id="{C66D8FC7-948C-49B9-98EA-54C766331C3E}"/>
              </a:ext>
            </a:extLst>
          </p:cNvPr>
          <p:cNvSpPr/>
          <p:nvPr/>
        </p:nvSpPr>
        <p:spPr>
          <a:xfrm>
            <a:off x="1973580" y="3657600"/>
            <a:ext cx="1158240" cy="62484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dirty="0" err="1"/>
              <a:t>Firebase</a:t>
            </a:r>
            <a:endParaRPr lang="es-ES" dirty="0"/>
          </a:p>
        </p:txBody>
      </p:sp>
      <p:sp>
        <p:nvSpPr>
          <p:cNvPr id="10" name="Marcador de pie de página 2">
            <a:extLst>
              <a:ext uri="{FF2B5EF4-FFF2-40B4-BE49-F238E27FC236}">
                <a16:creationId xmlns:a16="http://schemas.microsoft.com/office/drawing/2014/main" id="{DFC49267-D210-4092-828D-FF65B5DB8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30925" y="6313715"/>
            <a:ext cx="4973915" cy="420793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Fernando M Cuadros Hornos</a:t>
            </a:r>
          </a:p>
          <a:p>
            <a:r>
              <a:rPr lang="en-US" sz="1400" dirty="0">
                <a:solidFill>
                  <a:schemeClr val="bg1"/>
                </a:solidFill>
              </a:rPr>
              <a:t>2017/ 2018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D530935E-F5A5-4B54-8BA1-2332876D4C37}"/>
              </a:ext>
            </a:extLst>
          </p:cNvPr>
          <p:cNvSpPr txBox="1"/>
          <p:nvPr/>
        </p:nvSpPr>
        <p:spPr>
          <a:xfrm>
            <a:off x="10856688" y="36284"/>
            <a:ext cx="13353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 err="1"/>
              <a:t>Keep</a:t>
            </a:r>
            <a:r>
              <a:rPr lang="es-ES" sz="1400" dirty="0"/>
              <a:t> </a:t>
            </a:r>
            <a:r>
              <a:rPr lang="es-ES" sz="1400" dirty="0" err="1"/>
              <a:t>Moving</a:t>
            </a:r>
            <a:endParaRPr lang="es-ES" sz="1400" dirty="0"/>
          </a:p>
        </p:txBody>
      </p:sp>
    </p:spTree>
    <p:extLst>
      <p:ext uri="{BB962C8B-B14F-4D97-AF65-F5344CB8AC3E}">
        <p14:creationId xmlns:p14="http://schemas.microsoft.com/office/powerpoint/2010/main" val="27835708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B5C4F354-511A-43FD-A27D-DEA3B64C0D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966" t="38645" r="29068" b="15479"/>
          <a:stretch/>
        </p:blipFill>
        <p:spPr>
          <a:xfrm>
            <a:off x="4014061" y="2417734"/>
            <a:ext cx="6834752" cy="4104895"/>
          </a:xfrm>
          <a:prstGeom prst="rect">
            <a:avLst/>
          </a:prstGeom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431343B4-E425-4BFE-AFAB-4D9CA8FA2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23D13CC5-8833-411F-AC39-DF4E2C546880}"/>
              </a:ext>
            </a:extLst>
          </p:cNvPr>
          <p:cNvSpPr txBox="1">
            <a:spLocks/>
          </p:cNvSpPr>
          <p:nvPr/>
        </p:nvSpPr>
        <p:spPr>
          <a:xfrm>
            <a:off x="1433846" y="1455448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s-ES" sz="1800" dirty="0">
                <a:latin typeface="+mn-lt"/>
                <a:ea typeface="Liberation Serif" panose="02020603050405020304" pitchFamily="18" charset="0"/>
                <a:cs typeface="Liberation Serif" panose="02020603050405020304" pitchFamily="18" charset="0"/>
              </a:rPr>
              <a:t>7- Librerías externas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8E2283E4-A91C-4C29-95DA-6F7426C078CB}"/>
              </a:ext>
            </a:extLst>
          </p:cNvPr>
          <p:cNvSpPr/>
          <p:nvPr/>
        </p:nvSpPr>
        <p:spPr>
          <a:xfrm>
            <a:off x="4223803" y="4899659"/>
            <a:ext cx="4023360" cy="157261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Flecha: doblada 7">
            <a:extLst>
              <a:ext uri="{FF2B5EF4-FFF2-40B4-BE49-F238E27FC236}">
                <a16:creationId xmlns:a16="http://schemas.microsoft.com/office/drawing/2014/main" id="{9246DA29-9A22-40F8-8DD3-E41545D5C4C1}"/>
              </a:ext>
            </a:extLst>
          </p:cNvPr>
          <p:cNvSpPr/>
          <p:nvPr/>
        </p:nvSpPr>
        <p:spPr>
          <a:xfrm>
            <a:off x="4231423" y="3155612"/>
            <a:ext cx="104357" cy="1746712"/>
          </a:xfrm>
          <a:prstGeom prst="bentArrow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4597BE3B-ADC1-4DA6-A4BB-8D1FCF4180CD}"/>
              </a:ext>
            </a:extLst>
          </p:cNvPr>
          <p:cNvCxnSpPr/>
          <p:nvPr/>
        </p:nvCxnSpPr>
        <p:spPr>
          <a:xfrm flipH="1">
            <a:off x="3192780" y="3642360"/>
            <a:ext cx="1074420" cy="220980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ángulo 9">
            <a:extLst>
              <a:ext uri="{FF2B5EF4-FFF2-40B4-BE49-F238E27FC236}">
                <a16:creationId xmlns:a16="http://schemas.microsoft.com/office/drawing/2014/main" id="{A21FC297-E144-4F24-8739-8BF5189F319D}"/>
              </a:ext>
            </a:extLst>
          </p:cNvPr>
          <p:cNvSpPr/>
          <p:nvPr/>
        </p:nvSpPr>
        <p:spPr>
          <a:xfrm>
            <a:off x="1973580" y="3657600"/>
            <a:ext cx="1158240" cy="62484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dirty="0"/>
              <a:t>Material </a:t>
            </a:r>
            <a:r>
              <a:rPr lang="es-ES" dirty="0" err="1"/>
              <a:t>Design</a:t>
            </a:r>
            <a:endParaRPr lang="es-ES" dirty="0"/>
          </a:p>
        </p:txBody>
      </p:sp>
      <p:sp>
        <p:nvSpPr>
          <p:cNvPr id="12" name="Marcador de pie de página 2">
            <a:extLst>
              <a:ext uri="{FF2B5EF4-FFF2-40B4-BE49-F238E27FC236}">
                <a16:creationId xmlns:a16="http://schemas.microsoft.com/office/drawing/2014/main" id="{B81D5B92-94BA-4738-816C-FB9F1CC239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30925" y="6313715"/>
            <a:ext cx="4973915" cy="420793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Fernando M Cuadros Hornos</a:t>
            </a:r>
          </a:p>
          <a:p>
            <a:r>
              <a:rPr lang="en-US" sz="1400" dirty="0">
                <a:solidFill>
                  <a:schemeClr val="bg1"/>
                </a:solidFill>
              </a:rPr>
              <a:t>2017/ 2018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F9556FC5-29F8-424E-AD91-0DF112ADEDE0}"/>
              </a:ext>
            </a:extLst>
          </p:cNvPr>
          <p:cNvSpPr txBox="1"/>
          <p:nvPr/>
        </p:nvSpPr>
        <p:spPr>
          <a:xfrm>
            <a:off x="10856688" y="36284"/>
            <a:ext cx="13353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 err="1"/>
              <a:t>Keep</a:t>
            </a:r>
            <a:r>
              <a:rPr lang="es-ES" sz="1400" dirty="0"/>
              <a:t> </a:t>
            </a:r>
            <a:r>
              <a:rPr lang="es-ES" sz="1400" dirty="0" err="1"/>
              <a:t>Moving</a:t>
            </a:r>
            <a:endParaRPr lang="es-ES" sz="1400" dirty="0"/>
          </a:p>
        </p:txBody>
      </p:sp>
    </p:spTree>
    <p:extLst>
      <p:ext uri="{BB962C8B-B14F-4D97-AF65-F5344CB8AC3E}">
        <p14:creationId xmlns:p14="http://schemas.microsoft.com/office/powerpoint/2010/main" val="41182024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B5C4F354-511A-43FD-A27D-DEA3B64C0D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966" t="38645" r="29068" b="15479"/>
          <a:stretch/>
        </p:blipFill>
        <p:spPr>
          <a:xfrm>
            <a:off x="4712909" y="2417734"/>
            <a:ext cx="6834752" cy="4104895"/>
          </a:xfrm>
          <a:prstGeom prst="rect">
            <a:avLst/>
          </a:prstGeom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431343B4-E425-4BFE-AFAB-4D9CA8FA2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23D13CC5-8833-411F-AC39-DF4E2C546880}"/>
              </a:ext>
            </a:extLst>
          </p:cNvPr>
          <p:cNvSpPr txBox="1">
            <a:spLocks/>
          </p:cNvSpPr>
          <p:nvPr/>
        </p:nvSpPr>
        <p:spPr>
          <a:xfrm>
            <a:off x="1433846" y="1455448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s-ES" sz="1800" dirty="0">
                <a:latin typeface="+mn-lt"/>
                <a:ea typeface="Liberation Serif" panose="02020603050405020304" pitchFamily="18" charset="0"/>
                <a:cs typeface="Liberation Serif" panose="02020603050405020304" pitchFamily="18" charset="0"/>
              </a:rPr>
              <a:t>7- Librerías externas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95F795F2-4400-4103-9F97-8112CEA0EB7F}"/>
              </a:ext>
            </a:extLst>
          </p:cNvPr>
          <p:cNvSpPr/>
          <p:nvPr/>
        </p:nvSpPr>
        <p:spPr>
          <a:xfrm>
            <a:off x="4983117" y="4470181"/>
            <a:ext cx="4274820" cy="444719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6" name="Conector recto de flecha 5">
            <a:extLst>
              <a:ext uri="{FF2B5EF4-FFF2-40B4-BE49-F238E27FC236}">
                <a16:creationId xmlns:a16="http://schemas.microsoft.com/office/drawing/2014/main" id="{F577CB26-996B-4C7A-980D-082FE70C229C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3703321" y="4692541"/>
            <a:ext cx="1279796" cy="308327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ángulo 6">
            <a:extLst>
              <a:ext uri="{FF2B5EF4-FFF2-40B4-BE49-F238E27FC236}">
                <a16:creationId xmlns:a16="http://schemas.microsoft.com/office/drawing/2014/main" id="{22B0FF09-4EE7-4BD0-942D-9239BAC8AFFE}"/>
              </a:ext>
            </a:extLst>
          </p:cNvPr>
          <p:cNvSpPr/>
          <p:nvPr/>
        </p:nvSpPr>
        <p:spPr>
          <a:xfrm>
            <a:off x="205740" y="4796790"/>
            <a:ext cx="3335798" cy="146304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/>
              <a:t>PullToRefresh</a:t>
            </a: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/>
              <a:t>CircleImageView</a:t>
            </a: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/>
              <a:t>ScrollableNumberPicker</a:t>
            </a:r>
            <a:endParaRPr lang="es-ES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506C57D2-3B2D-4BFD-A958-FA622D0FCD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548" y="2417734"/>
            <a:ext cx="1062990" cy="1889760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E26338A0-3AAF-428A-AD0A-DE00FC2B34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8548" y="2417735"/>
            <a:ext cx="1062990" cy="1889759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08404A34-8387-4BA4-AE12-76D6A464C9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21404" y="2417734"/>
            <a:ext cx="1062990" cy="1889760"/>
          </a:xfrm>
          <a:prstGeom prst="rect">
            <a:avLst/>
          </a:prstGeom>
        </p:spPr>
      </p:pic>
      <p:sp>
        <p:nvSpPr>
          <p:cNvPr id="17" name="CuadroTexto 16">
            <a:extLst>
              <a:ext uri="{FF2B5EF4-FFF2-40B4-BE49-F238E27FC236}">
                <a16:creationId xmlns:a16="http://schemas.microsoft.com/office/drawing/2014/main" id="{18687019-D980-4A3E-B3E8-E59A7633534F}"/>
              </a:ext>
            </a:extLst>
          </p:cNvPr>
          <p:cNvSpPr txBox="1"/>
          <p:nvPr/>
        </p:nvSpPr>
        <p:spPr>
          <a:xfrm>
            <a:off x="10856688" y="36284"/>
            <a:ext cx="13353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 err="1"/>
              <a:t>Keep</a:t>
            </a:r>
            <a:r>
              <a:rPr lang="es-ES" sz="1400" dirty="0"/>
              <a:t> </a:t>
            </a:r>
            <a:r>
              <a:rPr lang="es-ES" sz="1400" dirty="0" err="1"/>
              <a:t>Moving</a:t>
            </a:r>
            <a:endParaRPr lang="es-ES" sz="1400" dirty="0"/>
          </a:p>
        </p:txBody>
      </p:sp>
    </p:spTree>
    <p:extLst>
      <p:ext uri="{BB962C8B-B14F-4D97-AF65-F5344CB8AC3E}">
        <p14:creationId xmlns:p14="http://schemas.microsoft.com/office/powerpoint/2010/main" val="41098536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ítulo 17">
            <a:extLst>
              <a:ext uri="{FF2B5EF4-FFF2-40B4-BE49-F238E27FC236}">
                <a16:creationId xmlns:a16="http://schemas.microsoft.com/office/drawing/2014/main" id="{0B6B82BD-97F2-44C3-9B83-00AF6DEC6D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92351" y="1633565"/>
            <a:ext cx="8849488" cy="2541431"/>
          </a:xfrm>
        </p:spPr>
        <p:txBody>
          <a:bodyPr>
            <a:normAutofit/>
          </a:bodyPr>
          <a:lstStyle/>
          <a:p>
            <a:r>
              <a:rPr lang="es-ES" sz="4000" b="1" dirty="0">
                <a:latin typeface="+mn-lt"/>
                <a:ea typeface="Liberation Serif" panose="02020603050405020304" pitchFamily="18" charset="0"/>
                <a:cs typeface="Liberation Serif" panose="02020603050405020304" pitchFamily="18" charset="0"/>
              </a:rPr>
              <a:t> 4. Gestión de usuarios</a:t>
            </a:r>
            <a:br>
              <a:rPr lang="es-ES" b="1" dirty="0">
                <a:latin typeface="+mn-lt"/>
                <a:ea typeface="Liberation Serif" panose="02020603050405020304" pitchFamily="18" charset="0"/>
                <a:cs typeface="Liberation Serif" panose="02020603050405020304" pitchFamily="18" charset="0"/>
              </a:rPr>
            </a:br>
            <a:endParaRPr lang="es-ES" dirty="0">
              <a:latin typeface="+mn-lt"/>
            </a:endParaRPr>
          </a:p>
        </p:txBody>
      </p:sp>
      <p:sp>
        <p:nvSpPr>
          <p:cNvPr id="5" name="Marcador de pie de página 2">
            <a:extLst>
              <a:ext uri="{FF2B5EF4-FFF2-40B4-BE49-F238E27FC236}">
                <a16:creationId xmlns:a16="http://schemas.microsoft.com/office/drawing/2014/main" id="{E04E8779-D6B9-4195-91AC-87F3210BB5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30925" y="6313715"/>
            <a:ext cx="4973915" cy="420793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Fernando M Cuadros Hornos</a:t>
            </a:r>
          </a:p>
          <a:p>
            <a:r>
              <a:rPr lang="en-US" sz="1400" dirty="0">
                <a:solidFill>
                  <a:schemeClr val="bg1"/>
                </a:solidFill>
              </a:rPr>
              <a:t>2017/ 2018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01FDE14-DC11-4D85-9970-DFE770665D57}"/>
              </a:ext>
            </a:extLst>
          </p:cNvPr>
          <p:cNvSpPr txBox="1"/>
          <p:nvPr/>
        </p:nvSpPr>
        <p:spPr>
          <a:xfrm>
            <a:off x="10856688" y="36284"/>
            <a:ext cx="13353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 err="1"/>
              <a:t>Keep</a:t>
            </a:r>
            <a:r>
              <a:rPr lang="es-ES" sz="1400" dirty="0"/>
              <a:t> </a:t>
            </a:r>
            <a:r>
              <a:rPr lang="es-ES" sz="1400" dirty="0" err="1"/>
              <a:t>Moving</a:t>
            </a:r>
            <a:endParaRPr lang="es-ES" sz="1400" dirty="0"/>
          </a:p>
        </p:txBody>
      </p:sp>
    </p:spTree>
    <p:extLst>
      <p:ext uri="{BB962C8B-B14F-4D97-AF65-F5344CB8AC3E}">
        <p14:creationId xmlns:p14="http://schemas.microsoft.com/office/powerpoint/2010/main" val="25146186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FF6128F4-6510-4F93-8836-CE5064D7A737}"/>
              </a:ext>
            </a:extLst>
          </p:cNvPr>
          <p:cNvPicPr/>
          <p:nvPr/>
        </p:nvPicPr>
        <p:blipFill>
          <a:blip r:embed="rId2">
            <a:lum/>
            <a:alphaModFix/>
          </a:blip>
          <a:srcRect l="5194" t="3338" r="10048"/>
          <a:stretch>
            <a:fillRect/>
          </a:stretch>
        </p:blipFill>
        <p:spPr>
          <a:xfrm>
            <a:off x="6096000" y="1112656"/>
            <a:ext cx="4367683" cy="558490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08EAA380-F941-47BB-88B7-65AA887640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396" r="76356" b="14576"/>
          <a:stretch/>
        </p:blipFill>
        <p:spPr>
          <a:xfrm>
            <a:off x="1580827" y="1112656"/>
            <a:ext cx="3128894" cy="558490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15EBB926-2DB7-41E8-8C38-DAD9103EDBEC}"/>
              </a:ext>
            </a:extLst>
          </p:cNvPr>
          <p:cNvSpPr txBox="1"/>
          <p:nvPr/>
        </p:nvSpPr>
        <p:spPr>
          <a:xfrm>
            <a:off x="1393084" y="356462"/>
            <a:ext cx="33166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  Clases de la gestión de usuarios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B143A5FF-F069-4B72-9D17-F71A409BB5D9}"/>
              </a:ext>
            </a:extLst>
          </p:cNvPr>
          <p:cNvSpPr txBox="1"/>
          <p:nvPr/>
        </p:nvSpPr>
        <p:spPr>
          <a:xfrm>
            <a:off x="6096000" y="411393"/>
            <a:ext cx="42413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Diagrama de flujo de la gestión de usuarios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EDB42DB6-BAD5-4EE1-B76E-5D562A15E461}"/>
              </a:ext>
            </a:extLst>
          </p:cNvPr>
          <p:cNvSpPr txBox="1"/>
          <p:nvPr/>
        </p:nvSpPr>
        <p:spPr>
          <a:xfrm>
            <a:off x="10856688" y="36284"/>
            <a:ext cx="13353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 err="1"/>
              <a:t>Keep</a:t>
            </a:r>
            <a:r>
              <a:rPr lang="es-ES" sz="1400" dirty="0"/>
              <a:t> </a:t>
            </a:r>
            <a:r>
              <a:rPr lang="es-ES" sz="1400" dirty="0" err="1"/>
              <a:t>Moving</a:t>
            </a:r>
            <a:endParaRPr lang="es-ES" sz="1400" dirty="0"/>
          </a:p>
        </p:txBody>
      </p:sp>
    </p:spTree>
    <p:extLst>
      <p:ext uri="{BB962C8B-B14F-4D97-AF65-F5344CB8AC3E}">
        <p14:creationId xmlns:p14="http://schemas.microsoft.com/office/powerpoint/2010/main" val="5806160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ítulo 17">
            <a:extLst>
              <a:ext uri="{FF2B5EF4-FFF2-40B4-BE49-F238E27FC236}">
                <a16:creationId xmlns:a16="http://schemas.microsoft.com/office/drawing/2014/main" id="{0B6B82BD-97F2-44C3-9B83-00AF6DEC6D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17780" y="1478583"/>
            <a:ext cx="8637073" cy="2541431"/>
          </a:xfrm>
        </p:spPr>
        <p:txBody>
          <a:bodyPr>
            <a:normAutofit/>
          </a:bodyPr>
          <a:lstStyle/>
          <a:p>
            <a:r>
              <a:rPr lang="es-ES" sz="4000" b="1" dirty="0">
                <a:latin typeface="+mn-lt"/>
                <a:ea typeface="Liberation Serif" panose="02020603050405020304" pitchFamily="18" charset="0"/>
                <a:cs typeface="Liberation Serif" panose="02020603050405020304" pitchFamily="18" charset="0"/>
              </a:rPr>
              <a:t>1. ¿Qué es </a:t>
            </a:r>
            <a:r>
              <a:rPr lang="es-ES" sz="4000" b="1" dirty="0" err="1">
                <a:latin typeface="+mn-lt"/>
                <a:ea typeface="Liberation Serif" panose="02020603050405020304" pitchFamily="18" charset="0"/>
                <a:cs typeface="Liberation Serif" panose="02020603050405020304" pitchFamily="18" charset="0"/>
              </a:rPr>
              <a:t>Keep</a:t>
            </a:r>
            <a:r>
              <a:rPr lang="es-ES" sz="4000" b="1" dirty="0">
                <a:latin typeface="+mn-lt"/>
                <a:ea typeface="Liberation Serif" panose="02020603050405020304" pitchFamily="18" charset="0"/>
                <a:cs typeface="Liberation Serif" panose="02020603050405020304" pitchFamily="18" charset="0"/>
              </a:rPr>
              <a:t> </a:t>
            </a:r>
            <a:r>
              <a:rPr lang="es-ES" sz="4000" b="1" dirty="0" err="1">
                <a:latin typeface="+mn-lt"/>
                <a:ea typeface="Liberation Serif" panose="02020603050405020304" pitchFamily="18" charset="0"/>
                <a:cs typeface="Liberation Serif" panose="02020603050405020304" pitchFamily="18" charset="0"/>
              </a:rPr>
              <a:t>Moving</a:t>
            </a:r>
            <a:r>
              <a:rPr lang="es-ES" sz="4000" b="1" dirty="0">
                <a:latin typeface="+mn-lt"/>
                <a:ea typeface="Liberation Serif" panose="02020603050405020304" pitchFamily="18" charset="0"/>
                <a:cs typeface="Liberation Serif" panose="02020603050405020304" pitchFamily="18" charset="0"/>
              </a:rPr>
              <a:t>?</a:t>
            </a:r>
            <a:br>
              <a:rPr lang="es-ES" b="1" dirty="0">
                <a:latin typeface="+mn-lt"/>
                <a:ea typeface="Liberation Serif" panose="02020603050405020304" pitchFamily="18" charset="0"/>
                <a:cs typeface="Liberation Serif" panose="02020603050405020304" pitchFamily="18" charset="0"/>
              </a:rPr>
            </a:br>
            <a:endParaRPr lang="es-ES" dirty="0">
              <a:latin typeface="+mn-lt"/>
            </a:endParaRPr>
          </a:p>
        </p:txBody>
      </p:sp>
      <p:sp>
        <p:nvSpPr>
          <p:cNvPr id="4" name="Marcador de pie de página 2">
            <a:extLst>
              <a:ext uri="{FF2B5EF4-FFF2-40B4-BE49-F238E27FC236}">
                <a16:creationId xmlns:a16="http://schemas.microsoft.com/office/drawing/2014/main" id="{01E186D0-7740-4AC1-A3A6-EF06B3258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30925" y="6313715"/>
            <a:ext cx="4973915" cy="420793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Fernando M Cuadros Hornos</a:t>
            </a:r>
          </a:p>
          <a:p>
            <a:r>
              <a:rPr lang="en-US" sz="1400" dirty="0">
                <a:solidFill>
                  <a:schemeClr val="bg1"/>
                </a:solidFill>
              </a:rPr>
              <a:t>2017/ 2018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F9A489E-38BF-4737-BA84-B333A7D74DDC}"/>
              </a:ext>
            </a:extLst>
          </p:cNvPr>
          <p:cNvSpPr txBox="1"/>
          <p:nvPr/>
        </p:nvSpPr>
        <p:spPr>
          <a:xfrm>
            <a:off x="10856688" y="36284"/>
            <a:ext cx="13353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 err="1"/>
              <a:t>Keep</a:t>
            </a:r>
            <a:r>
              <a:rPr lang="es-ES" sz="1400" dirty="0"/>
              <a:t> </a:t>
            </a:r>
            <a:r>
              <a:rPr lang="es-ES" sz="1400" dirty="0" err="1"/>
              <a:t>Moving</a:t>
            </a:r>
            <a:endParaRPr lang="es-ES" sz="1400" dirty="0"/>
          </a:p>
        </p:txBody>
      </p:sp>
    </p:spTree>
    <p:extLst>
      <p:ext uri="{BB962C8B-B14F-4D97-AF65-F5344CB8AC3E}">
        <p14:creationId xmlns:p14="http://schemas.microsoft.com/office/powerpoint/2010/main" val="14681408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ítulo 17">
            <a:extLst>
              <a:ext uri="{FF2B5EF4-FFF2-40B4-BE49-F238E27FC236}">
                <a16:creationId xmlns:a16="http://schemas.microsoft.com/office/drawing/2014/main" id="{0B6B82BD-97F2-44C3-9B83-00AF6DEC6D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92351" y="1633565"/>
            <a:ext cx="8849488" cy="2541431"/>
          </a:xfrm>
        </p:spPr>
        <p:txBody>
          <a:bodyPr>
            <a:normAutofit/>
          </a:bodyPr>
          <a:lstStyle/>
          <a:p>
            <a:r>
              <a:rPr lang="es-ES" sz="4000" b="1" dirty="0">
                <a:latin typeface="+mn-lt"/>
                <a:ea typeface="Liberation Serif" panose="02020603050405020304" pitchFamily="18" charset="0"/>
                <a:cs typeface="Liberation Serif" panose="02020603050405020304" pitchFamily="18" charset="0"/>
              </a:rPr>
              <a:t> 5. Gestión de Quedadas</a:t>
            </a:r>
            <a:br>
              <a:rPr lang="es-ES" b="1" dirty="0">
                <a:latin typeface="+mn-lt"/>
                <a:ea typeface="Liberation Serif" panose="02020603050405020304" pitchFamily="18" charset="0"/>
                <a:cs typeface="Liberation Serif" panose="02020603050405020304" pitchFamily="18" charset="0"/>
              </a:rPr>
            </a:br>
            <a:endParaRPr lang="es-ES" dirty="0">
              <a:latin typeface="+mn-lt"/>
            </a:endParaRPr>
          </a:p>
        </p:txBody>
      </p:sp>
      <p:sp>
        <p:nvSpPr>
          <p:cNvPr id="4" name="Marcador de pie de página 2">
            <a:extLst>
              <a:ext uri="{FF2B5EF4-FFF2-40B4-BE49-F238E27FC236}">
                <a16:creationId xmlns:a16="http://schemas.microsoft.com/office/drawing/2014/main" id="{22B1B748-58D8-4FE7-87A4-E5DBEB28EE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30925" y="6313715"/>
            <a:ext cx="4973915" cy="420793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Fernando M Cuadros Hornos</a:t>
            </a:r>
          </a:p>
          <a:p>
            <a:r>
              <a:rPr lang="en-US" sz="1400" dirty="0">
                <a:solidFill>
                  <a:schemeClr val="bg1"/>
                </a:solidFill>
              </a:rPr>
              <a:t>2017/ 2018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217D70D5-9F4A-4508-A4B1-81F314AC8A3E}"/>
              </a:ext>
            </a:extLst>
          </p:cNvPr>
          <p:cNvSpPr txBox="1"/>
          <p:nvPr/>
        </p:nvSpPr>
        <p:spPr>
          <a:xfrm>
            <a:off x="10856688" y="36284"/>
            <a:ext cx="13353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 err="1"/>
              <a:t>Keep</a:t>
            </a:r>
            <a:r>
              <a:rPr lang="es-ES" sz="1400" dirty="0"/>
              <a:t> </a:t>
            </a:r>
            <a:r>
              <a:rPr lang="es-ES" sz="1400" dirty="0" err="1"/>
              <a:t>Moving</a:t>
            </a:r>
            <a:endParaRPr lang="es-ES" sz="1400" dirty="0"/>
          </a:p>
        </p:txBody>
      </p:sp>
    </p:spTree>
    <p:extLst>
      <p:ext uri="{BB962C8B-B14F-4D97-AF65-F5344CB8AC3E}">
        <p14:creationId xmlns:p14="http://schemas.microsoft.com/office/powerpoint/2010/main" val="681090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9F4EB31E-4982-407E-AFE9-CF510F0611C7}"/>
              </a:ext>
            </a:extLst>
          </p:cNvPr>
          <p:cNvPicPr/>
          <p:nvPr/>
        </p:nvPicPr>
        <p:blipFill>
          <a:blip r:embed="rId2">
            <a:lum/>
            <a:alphaModFix/>
          </a:blip>
          <a:srcRect l="9163" t="3259" r="4821" b="7694"/>
          <a:stretch>
            <a:fillRect/>
          </a:stretch>
        </p:blipFill>
        <p:spPr>
          <a:xfrm>
            <a:off x="5585433" y="1166494"/>
            <a:ext cx="4798431" cy="5358291"/>
          </a:xfrm>
          <a:prstGeom prst="rect">
            <a:avLst/>
          </a:prstGeom>
          <a:noFill/>
          <a:ln>
            <a:noFill/>
            <a:prstDash/>
          </a:ln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B0E629BA-93ED-47D3-8E98-D5C78187F0A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41" t="10728" r="78387" b="20132"/>
          <a:stretch/>
        </p:blipFill>
        <p:spPr>
          <a:xfrm>
            <a:off x="1270861" y="1241304"/>
            <a:ext cx="2650211" cy="5239397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538D2968-5B0D-4A82-9352-173CA3994906}"/>
              </a:ext>
            </a:extLst>
          </p:cNvPr>
          <p:cNvSpPr txBox="1"/>
          <p:nvPr/>
        </p:nvSpPr>
        <p:spPr>
          <a:xfrm>
            <a:off x="1145111" y="520163"/>
            <a:ext cx="33166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  Clases de la gestión de quedadas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985C9139-D1A9-4383-BFCF-3DDFA795252F}"/>
              </a:ext>
            </a:extLst>
          </p:cNvPr>
          <p:cNvSpPr txBox="1"/>
          <p:nvPr/>
        </p:nvSpPr>
        <p:spPr>
          <a:xfrm>
            <a:off x="5358067" y="459609"/>
            <a:ext cx="33166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  Casos de uso de la gestión de quedadas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7695003A-C8E7-44CA-81CE-B6C560E572CE}"/>
              </a:ext>
            </a:extLst>
          </p:cNvPr>
          <p:cNvSpPr txBox="1"/>
          <p:nvPr/>
        </p:nvSpPr>
        <p:spPr>
          <a:xfrm>
            <a:off x="10856688" y="36284"/>
            <a:ext cx="13353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 err="1"/>
              <a:t>Keep</a:t>
            </a:r>
            <a:r>
              <a:rPr lang="es-ES" sz="1400" dirty="0"/>
              <a:t> </a:t>
            </a:r>
            <a:r>
              <a:rPr lang="es-ES" sz="1400" dirty="0" err="1"/>
              <a:t>Moving</a:t>
            </a:r>
            <a:endParaRPr lang="es-ES" sz="1400" dirty="0"/>
          </a:p>
        </p:txBody>
      </p:sp>
    </p:spTree>
    <p:extLst>
      <p:ext uri="{BB962C8B-B14F-4D97-AF65-F5344CB8AC3E}">
        <p14:creationId xmlns:p14="http://schemas.microsoft.com/office/powerpoint/2010/main" val="30788889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ítulo 17">
            <a:extLst>
              <a:ext uri="{FF2B5EF4-FFF2-40B4-BE49-F238E27FC236}">
                <a16:creationId xmlns:a16="http://schemas.microsoft.com/office/drawing/2014/main" id="{0B6B82BD-97F2-44C3-9B83-00AF6DEC6D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92351" y="1633565"/>
            <a:ext cx="8849488" cy="2541431"/>
          </a:xfrm>
        </p:spPr>
        <p:txBody>
          <a:bodyPr>
            <a:normAutofit/>
          </a:bodyPr>
          <a:lstStyle/>
          <a:p>
            <a:r>
              <a:rPr lang="es-ES" sz="4000" b="1" dirty="0">
                <a:latin typeface="+mn-lt"/>
                <a:ea typeface="Liberation Serif" panose="02020603050405020304" pitchFamily="18" charset="0"/>
                <a:cs typeface="Liberation Serif" panose="02020603050405020304" pitchFamily="18" charset="0"/>
              </a:rPr>
              <a:t> 6. Gestión de PETICIONES</a:t>
            </a:r>
            <a:br>
              <a:rPr lang="es-ES" b="1" dirty="0">
                <a:latin typeface="+mn-lt"/>
                <a:ea typeface="Liberation Serif" panose="02020603050405020304" pitchFamily="18" charset="0"/>
                <a:cs typeface="Liberation Serif" panose="02020603050405020304" pitchFamily="18" charset="0"/>
              </a:rPr>
            </a:br>
            <a:endParaRPr lang="es-ES" dirty="0">
              <a:latin typeface="+mn-lt"/>
            </a:endParaRPr>
          </a:p>
        </p:txBody>
      </p:sp>
      <p:sp>
        <p:nvSpPr>
          <p:cNvPr id="4" name="Marcador de pie de página 2">
            <a:extLst>
              <a:ext uri="{FF2B5EF4-FFF2-40B4-BE49-F238E27FC236}">
                <a16:creationId xmlns:a16="http://schemas.microsoft.com/office/drawing/2014/main" id="{5BB32EAE-38E2-4A31-8214-16B11AD9A0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30925" y="6313715"/>
            <a:ext cx="4973915" cy="420793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Fernando M Cuadros Hornos</a:t>
            </a:r>
          </a:p>
          <a:p>
            <a:r>
              <a:rPr lang="en-US" sz="1400" dirty="0">
                <a:solidFill>
                  <a:schemeClr val="bg1"/>
                </a:solidFill>
              </a:rPr>
              <a:t>2017/ 2018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53A9A55D-8BD0-4E6E-BB71-B07A5BD1A03E}"/>
              </a:ext>
            </a:extLst>
          </p:cNvPr>
          <p:cNvSpPr txBox="1"/>
          <p:nvPr/>
        </p:nvSpPr>
        <p:spPr>
          <a:xfrm>
            <a:off x="10856688" y="36284"/>
            <a:ext cx="13353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 err="1"/>
              <a:t>Keep</a:t>
            </a:r>
            <a:r>
              <a:rPr lang="es-ES" sz="1400" dirty="0"/>
              <a:t> </a:t>
            </a:r>
            <a:r>
              <a:rPr lang="es-ES" sz="1400" dirty="0" err="1"/>
              <a:t>Moving</a:t>
            </a:r>
            <a:endParaRPr lang="es-ES" sz="1400" dirty="0"/>
          </a:p>
        </p:txBody>
      </p:sp>
    </p:spTree>
    <p:extLst>
      <p:ext uri="{BB962C8B-B14F-4D97-AF65-F5344CB8AC3E}">
        <p14:creationId xmlns:p14="http://schemas.microsoft.com/office/powerpoint/2010/main" val="29261510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BAB2D590-7953-4433-8728-31CD6C7976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17" t="10847" r="76991" b="22034"/>
          <a:stretch/>
        </p:blipFill>
        <p:spPr>
          <a:xfrm>
            <a:off x="1270861" y="1487836"/>
            <a:ext cx="2943009" cy="5052448"/>
          </a:xfrm>
          <a:prstGeom prst="rect">
            <a:avLst/>
          </a:prstGeom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C3D559AA-FA54-4BD2-B087-71C6FDE3D3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9657" y="2231806"/>
            <a:ext cx="5402178" cy="3564508"/>
          </a:xfrm>
          <a:prstGeom prst="rect">
            <a:avLst/>
          </a:prstGeom>
        </p:spPr>
      </p:pic>
      <p:sp>
        <p:nvSpPr>
          <p:cNvPr id="20" name="CuadroTexto 19">
            <a:extLst>
              <a:ext uri="{FF2B5EF4-FFF2-40B4-BE49-F238E27FC236}">
                <a16:creationId xmlns:a16="http://schemas.microsoft.com/office/drawing/2014/main" id="{39B54B5E-2925-4A39-BE26-56CEDB81FD6A}"/>
              </a:ext>
            </a:extLst>
          </p:cNvPr>
          <p:cNvSpPr txBox="1"/>
          <p:nvPr/>
        </p:nvSpPr>
        <p:spPr>
          <a:xfrm>
            <a:off x="1145111" y="520163"/>
            <a:ext cx="33166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  Clases de la gestión de peticiones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9B8F06EC-4C9C-456A-8C99-E47491C58431}"/>
              </a:ext>
            </a:extLst>
          </p:cNvPr>
          <p:cNvSpPr txBox="1"/>
          <p:nvPr/>
        </p:nvSpPr>
        <p:spPr>
          <a:xfrm>
            <a:off x="6096000" y="520163"/>
            <a:ext cx="33166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  Diagrama entidad relación de la gestión de peticiones</a:t>
            </a: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6EDEAB7C-703E-4EE9-982E-ADF1D84853C3}"/>
              </a:ext>
            </a:extLst>
          </p:cNvPr>
          <p:cNvSpPr txBox="1"/>
          <p:nvPr/>
        </p:nvSpPr>
        <p:spPr>
          <a:xfrm>
            <a:off x="10856688" y="36284"/>
            <a:ext cx="13353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 err="1"/>
              <a:t>Keep</a:t>
            </a:r>
            <a:r>
              <a:rPr lang="es-ES" sz="1400" dirty="0"/>
              <a:t> </a:t>
            </a:r>
            <a:r>
              <a:rPr lang="es-ES" sz="1400" dirty="0" err="1"/>
              <a:t>Moving</a:t>
            </a:r>
            <a:endParaRPr lang="es-ES" sz="1400" dirty="0"/>
          </a:p>
        </p:txBody>
      </p:sp>
    </p:spTree>
    <p:extLst>
      <p:ext uri="{BB962C8B-B14F-4D97-AF65-F5344CB8AC3E}">
        <p14:creationId xmlns:p14="http://schemas.microsoft.com/office/powerpoint/2010/main" val="29951828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ítulo 17">
            <a:extLst>
              <a:ext uri="{FF2B5EF4-FFF2-40B4-BE49-F238E27FC236}">
                <a16:creationId xmlns:a16="http://schemas.microsoft.com/office/drawing/2014/main" id="{0B6B82BD-97F2-44C3-9B83-00AF6DEC6D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9246" y="1633565"/>
            <a:ext cx="9882753" cy="2541431"/>
          </a:xfrm>
        </p:spPr>
        <p:txBody>
          <a:bodyPr>
            <a:normAutofit/>
          </a:bodyPr>
          <a:lstStyle/>
          <a:p>
            <a:r>
              <a:rPr lang="es-ES" sz="4000" b="1" dirty="0">
                <a:latin typeface="+mn-lt"/>
                <a:ea typeface="Liberation Serif" panose="02020603050405020304" pitchFamily="18" charset="0"/>
                <a:cs typeface="Liberation Serif" panose="02020603050405020304" pitchFamily="18" charset="0"/>
              </a:rPr>
              <a:t> 7. Patrones  y modelos de desarrollo</a:t>
            </a:r>
            <a:br>
              <a:rPr lang="es-ES" b="1" dirty="0">
                <a:latin typeface="+mn-lt"/>
                <a:ea typeface="Liberation Serif" panose="02020603050405020304" pitchFamily="18" charset="0"/>
                <a:cs typeface="Liberation Serif" panose="02020603050405020304" pitchFamily="18" charset="0"/>
              </a:rPr>
            </a:br>
            <a:endParaRPr lang="es-ES" dirty="0">
              <a:latin typeface="+mn-lt"/>
            </a:endParaRPr>
          </a:p>
        </p:txBody>
      </p:sp>
      <p:sp>
        <p:nvSpPr>
          <p:cNvPr id="4" name="Marcador de pie de página 2">
            <a:extLst>
              <a:ext uri="{FF2B5EF4-FFF2-40B4-BE49-F238E27FC236}">
                <a16:creationId xmlns:a16="http://schemas.microsoft.com/office/drawing/2014/main" id="{51BCD961-C45A-41DB-B972-ACA50866F3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30925" y="6313715"/>
            <a:ext cx="4973915" cy="420793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Fernando M Cuadros Hornos</a:t>
            </a:r>
          </a:p>
          <a:p>
            <a:r>
              <a:rPr lang="en-US" sz="1400" dirty="0">
                <a:solidFill>
                  <a:schemeClr val="bg1"/>
                </a:solidFill>
              </a:rPr>
              <a:t>2017/ 2018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A0E276B-ABA5-487C-975C-16A07F20D705}"/>
              </a:ext>
            </a:extLst>
          </p:cNvPr>
          <p:cNvSpPr txBox="1"/>
          <p:nvPr/>
        </p:nvSpPr>
        <p:spPr>
          <a:xfrm>
            <a:off x="10856688" y="36284"/>
            <a:ext cx="13353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 err="1"/>
              <a:t>Keep</a:t>
            </a:r>
            <a:r>
              <a:rPr lang="es-ES" sz="1400" dirty="0"/>
              <a:t> </a:t>
            </a:r>
            <a:r>
              <a:rPr lang="es-ES" sz="1400" dirty="0" err="1"/>
              <a:t>Moving</a:t>
            </a:r>
            <a:endParaRPr lang="es-ES" sz="1400" dirty="0"/>
          </a:p>
        </p:txBody>
      </p:sp>
    </p:spTree>
    <p:extLst>
      <p:ext uri="{BB962C8B-B14F-4D97-AF65-F5344CB8AC3E}">
        <p14:creationId xmlns:p14="http://schemas.microsoft.com/office/powerpoint/2010/main" val="23497526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3">
            <a:extLst>
              <a:ext uri="{FF2B5EF4-FFF2-40B4-BE49-F238E27FC236}">
                <a16:creationId xmlns:a16="http://schemas.microsoft.com/office/drawing/2014/main" id="{D4BCCA2D-2459-4082-A0C7-8165A3577BAD}"/>
              </a:ext>
            </a:extLst>
          </p:cNvPr>
          <p:cNvSpPr txBox="1">
            <a:spLocks/>
          </p:cNvSpPr>
          <p:nvPr/>
        </p:nvSpPr>
        <p:spPr>
          <a:xfrm>
            <a:off x="1433846" y="1455448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s-ES" sz="1800" dirty="0">
                <a:latin typeface="+mn-lt"/>
                <a:ea typeface="Liberation Serif" panose="02020603050405020304" pitchFamily="18" charset="0"/>
                <a:cs typeface="Liberation Serif" panose="02020603050405020304" pitchFamily="18" charset="0"/>
              </a:rPr>
              <a:t>7- Patrones  y modelos de desarrollo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D73EFDA-9A83-490D-A74D-2941E3F76156}"/>
              </a:ext>
            </a:extLst>
          </p:cNvPr>
          <p:cNvSpPr txBox="1"/>
          <p:nvPr/>
        </p:nvSpPr>
        <p:spPr>
          <a:xfrm>
            <a:off x="1433847" y="1844566"/>
            <a:ext cx="3975061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dirty="0"/>
          </a:p>
          <a:p>
            <a:endParaRPr lang="es-ES" sz="2400" dirty="0"/>
          </a:p>
          <a:p>
            <a:r>
              <a:rPr lang="es-ES" sz="2400" dirty="0"/>
              <a:t>Con el objetivo de obtener un </a:t>
            </a:r>
            <a:r>
              <a:rPr lang="es-ES" sz="2400" b="1" dirty="0"/>
              <a:t>código lo más limpio posible</a:t>
            </a:r>
            <a:r>
              <a:rPr lang="es-ES" sz="2400" dirty="0"/>
              <a:t> he basado el desarrollo de </a:t>
            </a:r>
            <a:r>
              <a:rPr lang="es-ES" sz="2400" dirty="0" err="1"/>
              <a:t>KeepMoving</a:t>
            </a:r>
            <a:r>
              <a:rPr lang="es-ES" sz="2400" dirty="0"/>
              <a:t> en el patrón de desarrollo </a:t>
            </a:r>
            <a:r>
              <a:rPr lang="es-ES" sz="2400" b="1" dirty="0"/>
              <a:t>Modelo-Vista-Presentador</a:t>
            </a:r>
            <a:r>
              <a:rPr lang="es-ES" sz="2400" dirty="0"/>
              <a:t> combinado con el </a:t>
            </a:r>
            <a:r>
              <a:rPr lang="es-ES" sz="2400" b="1" dirty="0"/>
              <a:t>Patrón Repositorio</a:t>
            </a:r>
            <a:r>
              <a:rPr lang="es-ES" sz="2400" dirty="0"/>
              <a:t>.</a:t>
            </a:r>
          </a:p>
          <a:p>
            <a:endParaRPr lang="es-E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400" dirty="0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6E834321-61CA-40F1-930B-3AB8AC2113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6652" y="322494"/>
            <a:ext cx="5962968" cy="5954055"/>
          </a:xfrm>
          <a:prstGeom prst="rect">
            <a:avLst/>
          </a:prstGeom>
        </p:spPr>
      </p:pic>
      <p:sp>
        <p:nvSpPr>
          <p:cNvPr id="7" name="Marcador de pie de página 2">
            <a:extLst>
              <a:ext uri="{FF2B5EF4-FFF2-40B4-BE49-F238E27FC236}">
                <a16:creationId xmlns:a16="http://schemas.microsoft.com/office/drawing/2014/main" id="{4F92F417-D1E3-4F7B-989D-93D58A6AA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30925" y="6313715"/>
            <a:ext cx="4973915" cy="420793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Fernando M Cuadros Hornos</a:t>
            </a:r>
          </a:p>
          <a:p>
            <a:r>
              <a:rPr lang="en-US" sz="1400" dirty="0">
                <a:solidFill>
                  <a:schemeClr val="bg1"/>
                </a:solidFill>
              </a:rPr>
              <a:t>2017/ 2018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CF4B859C-4557-43DE-977D-C99ECB32267E}"/>
              </a:ext>
            </a:extLst>
          </p:cNvPr>
          <p:cNvSpPr txBox="1"/>
          <p:nvPr/>
        </p:nvSpPr>
        <p:spPr>
          <a:xfrm>
            <a:off x="10856688" y="36284"/>
            <a:ext cx="13353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 err="1"/>
              <a:t>Keep</a:t>
            </a:r>
            <a:r>
              <a:rPr lang="es-ES" sz="1400" dirty="0"/>
              <a:t> </a:t>
            </a:r>
            <a:r>
              <a:rPr lang="es-ES" sz="1400" dirty="0" err="1"/>
              <a:t>Moving</a:t>
            </a:r>
            <a:endParaRPr lang="es-ES" sz="1400" dirty="0"/>
          </a:p>
        </p:txBody>
      </p:sp>
    </p:spTree>
    <p:extLst>
      <p:ext uri="{BB962C8B-B14F-4D97-AF65-F5344CB8AC3E}">
        <p14:creationId xmlns:p14="http://schemas.microsoft.com/office/powerpoint/2010/main" val="33817734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ítulo 17">
            <a:extLst>
              <a:ext uri="{FF2B5EF4-FFF2-40B4-BE49-F238E27FC236}">
                <a16:creationId xmlns:a16="http://schemas.microsoft.com/office/drawing/2014/main" id="{0B6B82BD-97F2-44C3-9B83-00AF6DEC6D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9246" y="1633565"/>
            <a:ext cx="9882753" cy="2541431"/>
          </a:xfrm>
        </p:spPr>
        <p:txBody>
          <a:bodyPr>
            <a:normAutofit/>
          </a:bodyPr>
          <a:lstStyle/>
          <a:p>
            <a:r>
              <a:rPr lang="es-ES" sz="4000" b="1" dirty="0">
                <a:latin typeface="+mn-lt"/>
                <a:ea typeface="Liberation Serif" panose="02020603050405020304" pitchFamily="18" charset="0"/>
                <a:cs typeface="Liberation Serif" panose="02020603050405020304" pitchFamily="18" charset="0"/>
              </a:rPr>
              <a:t> 8. Objetivos futuros</a:t>
            </a:r>
            <a:br>
              <a:rPr lang="es-ES" b="1" dirty="0">
                <a:latin typeface="+mn-lt"/>
                <a:ea typeface="Liberation Serif" panose="02020603050405020304" pitchFamily="18" charset="0"/>
                <a:cs typeface="Liberation Serif" panose="02020603050405020304" pitchFamily="18" charset="0"/>
              </a:rPr>
            </a:br>
            <a:endParaRPr lang="es-ES" dirty="0">
              <a:latin typeface="+mn-lt"/>
            </a:endParaRPr>
          </a:p>
        </p:txBody>
      </p:sp>
      <p:sp>
        <p:nvSpPr>
          <p:cNvPr id="4" name="Marcador de pie de página 2">
            <a:extLst>
              <a:ext uri="{FF2B5EF4-FFF2-40B4-BE49-F238E27FC236}">
                <a16:creationId xmlns:a16="http://schemas.microsoft.com/office/drawing/2014/main" id="{96B500BF-D3BC-4013-B3C9-8190F865C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30925" y="6313715"/>
            <a:ext cx="4973915" cy="420793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Fernando M Cuadros Hornos</a:t>
            </a:r>
          </a:p>
          <a:p>
            <a:r>
              <a:rPr lang="en-US" sz="1400" dirty="0">
                <a:solidFill>
                  <a:schemeClr val="bg1"/>
                </a:solidFill>
              </a:rPr>
              <a:t>2017/ 2018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22816501-F299-4510-872F-85A16C12626E}"/>
              </a:ext>
            </a:extLst>
          </p:cNvPr>
          <p:cNvSpPr txBox="1"/>
          <p:nvPr/>
        </p:nvSpPr>
        <p:spPr>
          <a:xfrm>
            <a:off x="10856688" y="36284"/>
            <a:ext cx="13353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 err="1"/>
              <a:t>Keep</a:t>
            </a:r>
            <a:r>
              <a:rPr lang="es-ES" sz="1400" dirty="0"/>
              <a:t> </a:t>
            </a:r>
            <a:r>
              <a:rPr lang="es-ES" sz="1400" dirty="0" err="1"/>
              <a:t>Moving</a:t>
            </a:r>
            <a:endParaRPr lang="es-ES" sz="1400" dirty="0"/>
          </a:p>
        </p:txBody>
      </p:sp>
    </p:spTree>
    <p:extLst>
      <p:ext uri="{BB962C8B-B14F-4D97-AF65-F5344CB8AC3E}">
        <p14:creationId xmlns:p14="http://schemas.microsoft.com/office/powerpoint/2010/main" val="130504941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3">
            <a:extLst>
              <a:ext uri="{FF2B5EF4-FFF2-40B4-BE49-F238E27FC236}">
                <a16:creationId xmlns:a16="http://schemas.microsoft.com/office/drawing/2014/main" id="{D4BCCA2D-2459-4082-A0C7-8165A3577BAD}"/>
              </a:ext>
            </a:extLst>
          </p:cNvPr>
          <p:cNvSpPr txBox="1">
            <a:spLocks/>
          </p:cNvSpPr>
          <p:nvPr/>
        </p:nvSpPr>
        <p:spPr>
          <a:xfrm>
            <a:off x="1433846" y="1455448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s-ES" sz="1800" dirty="0">
                <a:latin typeface="+mn-lt"/>
                <a:ea typeface="Liberation Serif" panose="02020603050405020304" pitchFamily="18" charset="0"/>
                <a:cs typeface="Liberation Serif" panose="02020603050405020304" pitchFamily="18" charset="0"/>
              </a:rPr>
              <a:t>8- Objetivos futuros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D73EFDA-9A83-490D-A74D-2941E3F76156}"/>
              </a:ext>
            </a:extLst>
          </p:cNvPr>
          <p:cNvSpPr txBox="1"/>
          <p:nvPr/>
        </p:nvSpPr>
        <p:spPr>
          <a:xfrm>
            <a:off x="1433847" y="1844566"/>
            <a:ext cx="960327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dirty="0"/>
          </a:p>
          <a:p>
            <a:r>
              <a:rPr lang="es-ES" dirty="0"/>
              <a:t> 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dirty="0"/>
              <a:t> Chat de usuarios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dirty="0"/>
              <a:t>  Varios Idiomas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dirty="0"/>
              <a:t> Registro con Facebook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dirty="0"/>
              <a:t> Filtro de búsqueda en el listado de quedadas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dirty="0"/>
              <a:t> Mostrar la distancia a la que se encuentra una quedada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dirty="0"/>
              <a:t> Optimizar más el código</a:t>
            </a:r>
          </a:p>
          <a:p>
            <a:endParaRPr lang="es-ES" sz="2400" dirty="0"/>
          </a:p>
          <a:p>
            <a:endParaRPr lang="es-E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4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C6574BF-03F9-4A75-9B13-98107E432F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3371" y="3429000"/>
            <a:ext cx="3048000" cy="3048000"/>
          </a:xfrm>
          <a:prstGeom prst="rect">
            <a:avLst/>
          </a:prstGeom>
        </p:spPr>
      </p:pic>
      <p:sp>
        <p:nvSpPr>
          <p:cNvPr id="8" name="Marcador de pie de página 2">
            <a:extLst>
              <a:ext uri="{FF2B5EF4-FFF2-40B4-BE49-F238E27FC236}">
                <a16:creationId xmlns:a16="http://schemas.microsoft.com/office/drawing/2014/main" id="{26E601D6-7263-4B26-96B8-E197AFC96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30925" y="6313715"/>
            <a:ext cx="4973915" cy="420793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Fernando M Cuadros Hornos</a:t>
            </a:r>
          </a:p>
          <a:p>
            <a:r>
              <a:rPr lang="en-US" sz="1400" dirty="0">
                <a:solidFill>
                  <a:schemeClr val="bg1"/>
                </a:solidFill>
              </a:rPr>
              <a:t>2017/ 2018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2CC72734-BC01-4A04-8832-392855F5348E}"/>
              </a:ext>
            </a:extLst>
          </p:cNvPr>
          <p:cNvSpPr txBox="1"/>
          <p:nvPr/>
        </p:nvSpPr>
        <p:spPr>
          <a:xfrm>
            <a:off x="10856688" y="36284"/>
            <a:ext cx="13353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 err="1"/>
              <a:t>Keep</a:t>
            </a:r>
            <a:r>
              <a:rPr lang="es-ES" sz="1400" dirty="0"/>
              <a:t> </a:t>
            </a:r>
            <a:r>
              <a:rPr lang="es-ES" sz="1400" dirty="0" err="1"/>
              <a:t>Moving</a:t>
            </a:r>
            <a:endParaRPr lang="es-ES" sz="1400" dirty="0"/>
          </a:p>
        </p:txBody>
      </p:sp>
    </p:spTree>
    <p:extLst>
      <p:ext uri="{BB962C8B-B14F-4D97-AF65-F5344CB8AC3E}">
        <p14:creationId xmlns:p14="http://schemas.microsoft.com/office/powerpoint/2010/main" val="36542612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ítulo 17">
            <a:extLst>
              <a:ext uri="{FF2B5EF4-FFF2-40B4-BE49-F238E27FC236}">
                <a16:creationId xmlns:a16="http://schemas.microsoft.com/office/drawing/2014/main" id="{0B6B82BD-97F2-44C3-9B83-00AF6DEC6D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9246" y="1633565"/>
            <a:ext cx="9882753" cy="2541431"/>
          </a:xfrm>
        </p:spPr>
        <p:txBody>
          <a:bodyPr>
            <a:normAutofit/>
          </a:bodyPr>
          <a:lstStyle/>
          <a:p>
            <a:r>
              <a:rPr lang="es-ES" sz="4000" b="1" dirty="0">
                <a:latin typeface="+mn-lt"/>
                <a:ea typeface="Liberation Serif" panose="02020603050405020304" pitchFamily="18" charset="0"/>
                <a:cs typeface="Liberation Serif" panose="02020603050405020304" pitchFamily="18" charset="0"/>
              </a:rPr>
              <a:t> 9. FUNCIONAMIENTO</a:t>
            </a:r>
            <a:br>
              <a:rPr lang="es-ES" b="1" dirty="0">
                <a:latin typeface="+mn-lt"/>
                <a:ea typeface="Liberation Serif" panose="02020603050405020304" pitchFamily="18" charset="0"/>
                <a:cs typeface="Liberation Serif" panose="02020603050405020304" pitchFamily="18" charset="0"/>
              </a:rPr>
            </a:br>
            <a:endParaRPr lang="es-ES" dirty="0">
              <a:latin typeface="+mn-lt"/>
            </a:endParaRPr>
          </a:p>
        </p:txBody>
      </p:sp>
      <p:sp>
        <p:nvSpPr>
          <p:cNvPr id="4" name="Marcador de pie de página 2">
            <a:extLst>
              <a:ext uri="{FF2B5EF4-FFF2-40B4-BE49-F238E27FC236}">
                <a16:creationId xmlns:a16="http://schemas.microsoft.com/office/drawing/2014/main" id="{04C39E2D-14C9-4F6C-8175-33F0B099DD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30925" y="6313715"/>
            <a:ext cx="4973915" cy="420793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Fernando M Cuadros Hornos</a:t>
            </a:r>
          </a:p>
          <a:p>
            <a:r>
              <a:rPr lang="en-US" sz="1400" dirty="0">
                <a:solidFill>
                  <a:schemeClr val="bg1"/>
                </a:solidFill>
              </a:rPr>
              <a:t>2017/ 2018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C52012AD-B4A8-44F7-938B-3F55152D1647}"/>
              </a:ext>
            </a:extLst>
          </p:cNvPr>
          <p:cNvSpPr txBox="1"/>
          <p:nvPr/>
        </p:nvSpPr>
        <p:spPr>
          <a:xfrm>
            <a:off x="10856688" y="36284"/>
            <a:ext cx="13353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 err="1"/>
              <a:t>Keep</a:t>
            </a:r>
            <a:r>
              <a:rPr lang="es-ES" sz="1400" dirty="0"/>
              <a:t> </a:t>
            </a:r>
            <a:r>
              <a:rPr lang="es-ES" sz="1400" dirty="0" err="1"/>
              <a:t>Moving</a:t>
            </a:r>
            <a:endParaRPr lang="es-ES" sz="1400" dirty="0"/>
          </a:p>
        </p:txBody>
      </p:sp>
    </p:spTree>
    <p:extLst>
      <p:ext uri="{BB962C8B-B14F-4D97-AF65-F5344CB8AC3E}">
        <p14:creationId xmlns:p14="http://schemas.microsoft.com/office/powerpoint/2010/main" val="269718232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eepMovingDemo">
            <a:hlinkClick r:id="" action="ppaction://media"/>
            <a:extLst>
              <a:ext uri="{FF2B5EF4-FFF2-40B4-BE49-F238E27FC236}">
                <a16:creationId xmlns:a16="http://schemas.microsoft.com/office/drawing/2014/main" id="{982E64F1-3C00-4AFE-9E0D-132171BF438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91050" y="527051"/>
            <a:ext cx="3352800" cy="6096000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13F489BF-3AB4-458A-928F-548BC2F2AC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17018" y="2836863"/>
            <a:ext cx="1476375" cy="1476375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6CED73AC-4361-44AB-8E8D-90544FE56F8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5897" y="2664278"/>
            <a:ext cx="1561985" cy="1529443"/>
          </a:xfrm>
          <a:prstGeom prst="rect">
            <a:avLst/>
          </a:prstGeom>
        </p:spPr>
      </p:pic>
      <p:sp>
        <p:nvSpPr>
          <p:cNvPr id="9" name="Marcador de pie de página 2">
            <a:extLst>
              <a:ext uri="{FF2B5EF4-FFF2-40B4-BE49-F238E27FC236}">
                <a16:creationId xmlns:a16="http://schemas.microsoft.com/office/drawing/2014/main" id="{39C0B2D6-1468-4558-B8E8-1EFC98179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30925" y="6313715"/>
            <a:ext cx="4973915" cy="420793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Fernando M Cuadros Hornos</a:t>
            </a:r>
          </a:p>
          <a:p>
            <a:r>
              <a:rPr lang="en-US" sz="1400" dirty="0">
                <a:solidFill>
                  <a:schemeClr val="bg1"/>
                </a:solidFill>
              </a:rPr>
              <a:t>2017/ 2018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85F4E383-B2E3-48EF-A8E7-BABE62C16460}"/>
              </a:ext>
            </a:extLst>
          </p:cNvPr>
          <p:cNvSpPr txBox="1"/>
          <p:nvPr/>
        </p:nvSpPr>
        <p:spPr>
          <a:xfrm>
            <a:off x="10856688" y="36284"/>
            <a:ext cx="13353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 err="1"/>
              <a:t>Keep</a:t>
            </a:r>
            <a:r>
              <a:rPr lang="es-ES" sz="1400" dirty="0"/>
              <a:t> </a:t>
            </a:r>
            <a:r>
              <a:rPr lang="es-ES" sz="1400" dirty="0" err="1"/>
              <a:t>Moving</a:t>
            </a:r>
            <a:endParaRPr lang="es-ES" sz="1400" dirty="0"/>
          </a:p>
        </p:txBody>
      </p:sp>
    </p:spTree>
    <p:extLst>
      <p:ext uri="{BB962C8B-B14F-4D97-AF65-F5344CB8AC3E}">
        <p14:creationId xmlns:p14="http://schemas.microsoft.com/office/powerpoint/2010/main" val="1410787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75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0058D112-4FC6-4876-BA41-CD8840ACF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3846" y="1455448"/>
            <a:ext cx="9603275" cy="1049235"/>
          </a:xfrm>
        </p:spPr>
        <p:txBody>
          <a:bodyPr>
            <a:normAutofit/>
          </a:bodyPr>
          <a:lstStyle/>
          <a:p>
            <a:r>
              <a:rPr lang="es-ES" sz="1800" dirty="0">
                <a:latin typeface="+mn-lt"/>
                <a:ea typeface="Liberation Serif" panose="02020603050405020304" pitchFamily="18" charset="0"/>
                <a:cs typeface="Liberation Serif" panose="02020603050405020304" pitchFamily="18" charset="0"/>
              </a:rPr>
              <a:t>1. ¿Qué Es </a:t>
            </a:r>
            <a:r>
              <a:rPr lang="es-ES" sz="1800" dirty="0" err="1">
                <a:latin typeface="+mn-lt"/>
                <a:ea typeface="Liberation Serif" panose="02020603050405020304" pitchFamily="18" charset="0"/>
                <a:cs typeface="Liberation Serif" panose="02020603050405020304" pitchFamily="18" charset="0"/>
              </a:rPr>
              <a:t>keep</a:t>
            </a:r>
            <a:r>
              <a:rPr lang="es-ES" sz="1800" dirty="0">
                <a:latin typeface="+mn-lt"/>
                <a:ea typeface="Liberation Serif" panose="02020603050405020304" pitchFamily="18" charset="0"/>
                <a:cs typeface="Liberation Serif" panose="02020603050405020304" pitchFamily="18" charset="0"/>
              </a:rPr>
              <a:t> </a:t>
            </a:r>
            <a:r>
              <a:rPr lang="es-ES" sz="1800" dirty="0" err="1">
                <a:latin typeface="+mn-lt"/>
                <a:ea typeface="Liberation Serif" panose="02020603050405020304" pitchFamily="18" charset="0"/>
                <a:cs typeface="Liberation Serif" panose="02020603050405020304" pitchFamily="18" charset="0"/>
              </a:rPr>
              <a:t>moving</a:t>
            </a:r>
            <a:r>
              <a:rPr lang="es-ES" sz="1800" dirty="0">
                <a:latin typeface="+mn-lt"/>
                <a:ea typeface="Liberation Serif" panose="02020603050405020304" pitchFamily="18" charset="0"/>
                <a:cs typeface="Liberation Serif" panose="02020603050405020304" pitchFamily="18" charset="0"/>
              </a:rPr>
              <a:t>?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9AB843-59FB-4011-8F3B-D4880A69DA2D}"/>
              </a:ext>
            </a:extLst>
          </p:cNvPr>
          <p:cNvSpPr txBox="1"/>
          <p:nvPr/>
        </p:nvSpPr>
        <p:spPr>
          <a:xfrm>
            <a:off x="1433846" y="1980065"/>
            <a:ext cx="949245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err="1">
                <a:ea typeface="Liberation Serif" panose="02020603050405020304" pitchFamily="18" charset="0"/>
                <a:cs typeface="Liberation Serif" panose="02020603050405020304" pitchFamily="18" charset="0"/>
              </a:rPr>
              <a:t>Keep</a:t>
            </a:r>
            <a:r>
              <a:rPr lang="es-ES" sz="2400" dirty="0">
                <a:ea typeface="Liberation Serif" panose="02020603050405020304" pitchFamily="18" charset="0"/>
                <a:cs typeface="Liberation Serif" panose="02020603050405020304" pitchFamily="18" charset="0"/>
              </a:rPr>
              <a:t> </a:t>
            </a:r>
            <a:r>
              <a:rPr lang="es-ES" sz="2400" dirty="0" err="1">
                <a:ea typeface="Liberation Serif" panose="02020603050405020304" pitchFamily="18" charset="0"/>
                <a:cs typeface="Liberation Serif" panose="02020603050405020304" pitchFamily="18" charset="0"/>
              </a:rPr>
              <a:t>Moving</a:t>
            </a:r>
            <a:r>
              <a:rPr lang="es-ES" sz="2400" dirty="0">
                <a:ea typeface="Liberation Serif" panose="02020603050405020304" pitchFamily="18" charset="0"/>
                <a:cs typeface="Liberation Serif" panose="02020603050405020304" pitchFamily="18" charset="0"/>
              </a:rPr>
              <a:t> es una aplicación nativa en </a:t>
            </a:r>
            <a:r>
              <a:rPr lang="es-ES" sz="2400" b="1" dirty="0">
                <a:ea typeface="Liberation Serif" panose="02020603050405020304" pitchFamily="18" charset="0"/>
                <a:cs typeface="Liberation Serif" panose="02020603050405020304" pitchFamily="18" charset="0"/>
              </a:rPr>
              <a:t>Android</a:t>
            </a:r>
            <a:r>
              <a:rPr lang="es-ES" sz="2400" dirty="0">
                <a:ea typeface="Liberation Serif" panose="02020603050405020304" pitchFamily="18" charset="0"/>
                <a:cs typeface="Liberation Serif" panose="02020603050405020304" pitchFamily="18" charset="0"/>
              </a:rPr>
              <a:t> la cual consiste en una </a:t>
            </a:r>
            <a:r>
              <a:rPr lang="es-ES" sz="2400" b="1" dirty="0">
                <a:ea typeface="Liberation Serif" panose="02020603050405020304" pitchFamily="18" charset="0"/>
                <a:cs typeface="Liberation Serif" panose="02020603050405020304" pitchFamily="18" charset="0"/>
              </a:rPr>
              <a:t>red social </a:t>
            </a:r>
            <a:r>
              <a:rPr lang="es-ES" sz="2400" dirty="0">
                <a:ea typeface="Liberation Serif" panose="02020603050405020304" pitchFamily="18" charset="0"/>
                <a:cs typeface="Liberation Serif" panose="02020603050405020304" pitchFamily="18" charset="0"/>
              </a:rPr>
              <a:t>diseñada con el fin de los usuarios puedan organizar quedadas para practicar cualquier deporte.</a:t>
            </a:r>
          </a:p>
          <a:p>
            <a:endParaRPr lang="es-ES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B87DFCF9-D09C-43FB-8746-CA637A0638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1661" y="4455320"/>
            <a:ext cx="3365460" cy="1894464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6" name="Marcador de pie de página 2">
            <a:extLst>
              <a:ext uri="{FF2B5EF4-FFF2-40B4-BE49-F238E27FC236}">
                <a16:creationId xmlns:a16="http://schemas.microsoft.com/office/drawing/2014/main" id="{B876B676-9B39-411B-A6AA-C776525E4B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30925" y="6313715"/>
            <a:ext cx="4973915" cy="420793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Fernando M Cuadros Hornos</a:t>
            </a:r>
          </a:p>
          <a:p>
            <a:r>
              <a:rPr lang="en-US" sz="1400" dirty="0">
                <a:solidFill>
                  <a:schemeClr val="bg1"/>
                </a:solidFill>
              </a:rPr>
              <a:t>2017/ 2018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F5E607C4-F963-4D27-9A6E-976FC623DC6B}"/>
              </a:ext>
            </a:extLst>
          </p:cNvPr>
          <p:cNvSpPr txBox="1"/>
          <p:nvPr/>
        </p:nvSpPr>
        <p:spPr>
          <a:xfrm>
            <a:off x="10856688" y="36284"/>
            <a:ext cx="13353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 err="1"/>
              <a:t>Keep</a:t>
            </a:r>
            <a:r>
              <a:rPr lang="es-ES" sz="1400" dirty="0"/>
              <a:t> </a:t>
            </a:r>
            <a:r>
              <a:rPr lang="es-ES" sz="1400" dirty="0" err="1"/>
              <a:t>Moving</a:t>
            </a:r>
            <a:endParaRPr lang="es-ES" sz="1400" dirty="0"/>
          </a:p>
        </p:txBody>
      </p:sp>
    </p:spTree>
    <p:extLst>
      <p:ext uri="{BB962C8B-B14F-4D97-AF65-F5344CB8AC3E}">
        <p14:creationId xmlns:p14="http://schemas.microsoft.com/office/powerpoint/2010/main" val="24432316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3">
            <a:extLst>
              <a:ext uri="{FF2B5EF4-FFF2-40B4-BE49-F238E27FC236}">
                <a16:creationId xmlns:a16="http://schemas.microsoft.com/office/drawing/2014/main" id="{47ABF8F8-446A-49C1-8A7B-373CA78D21DF}"/>
              </a:ext>
            </a:extLst>
          </p:cNvPr>
          <p:cNvSpPr txBox="1">
            <a:spLocks/>
          </p:cNvSpPr>
          <p:nvPr/>
        </p:nvSpPr>
        <p:spPr>
          <a:xfrm>
            <a:off x="1433846" y="1455448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s-ES" sz="1800" dirty="0">
                <a:latin typeface="+mn-lt"/>
                <a:ea typeface="Liberation Serif" panose="02020603050405020304" pitchFamily="18" charset="0"/>
                <a:cs typeface="Liberation Serif" panose="02020603050405020304" pitchFamily="18" charset="0"/>
              </a:rPr>
              <a:t>1. ¿Qué Es </a:t>
            </a:r>
            <a:r>
              <a:rPr lang="es-ES" sz="1800" dirty="0" err="1">
                <a:latin typeface="+mn-lt"/>
                <a:ea typeface="Liberation Serif" panose="02020603050405020304" pitchFamily="18" charset="0"/>
                <a:cs typeface="Liberation Serif" panose="02020603050405020304" pitchFamily="18" charset="0"/>
              </a:rPr>
              <a:t>keep</a:t>
            </a:r>
            <a:r>
              <a:rPr lang="es-ES" sz="1800" dirty="0">
                <a:latin typeface="+mn-lt"/>
                <a:ea typeface="Liberation Serif" panose="02020603050405020304" pitchFamily="18" charset="0"/>
                <a:cs typeface="Liberation Serif" panose="02020603050405020304" pitchFamily="18" charset="0"/>
              </a:rPr>
              <a:t> </a:t>
            </a:r>
            <a:r>
              <a:rPr lang="es-ES" sz="1800" dirty="0" err="1">
                <a:latin typeface="+mn-lt"/>
                <a:ea typeface="Liberation Serif" panose="02020603050405020304" pitchFamily="18" charset="0"/>
                <a:cs typeface="Liberation Serif" panose="02020603050405020304" pitchFamily="18" charset="0"/>
              </a:rPr>
              <a:t>moving</a:t>
            </a:r>
            <a:r>
              <a:rPr lang="es-ES" sz="1800" dirty="0">
                <a:latin typeface="+mn-lt"/>
                <a:ea typeface="Liberation Serif" panose="02020603050405020304" pitchFamily="18" charset="0"/>
                <a:cs typeface="Liberation Serif" panose="02020603050405020304" pitchFamily="18" charset="0"/>
              </a:rPr>
              <a:t>?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A241B460-2514-4631-99DC-147EFF0A1C57}"/>
              </a:ext>
            </a:extLst>
          </p:cNvPr>
          <p:cNvSpPr txBox="1"/>
          <p:nvPr/>
        </p:nvSpPr>
        <p:spPr>
          <a:xfrm>
            <a:off x="1416112" y="2061275"/>
            <a:ext cx="9490391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ea typeface="Liberation Serif" panose="02020603050405020304" pitchFamily="18" charset="0"/>
                <a:cs typeface="Liberation Serif" panose="02020603050405020304" pitchFamily="18" charset="0"/>
              </a:rPr>
              <a:t>La Aplicación está compuesta por tres bloques principales:</a:t>
            </a:r>
          </a:p>
          <a:p>
            <a:endParaRPr lang="es-ES" sz="2400" dirty="0">
              <a:ea typeface="Liberation Serif" panose="02020603050405020304" pitchFamily="18" charset="0"/>
              <a:cs typeface="Liberation Serif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b="1" dirty="0">
                <a:ea typeface="Liberation Serif" panose="02020603050405020304" pitchFamily="18" charset="0"/>
                <a:cs typeface="Liberation Serif" panose="02020603050405020304" pitchFamily="18" charset="0"/>
              </a:rPr>
              <a:t> Sistema de gestión de usuarios.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400" u="sng" dirty="0">
              <a:ea typeface="Liberation Serif" panose="02020603050405020304" pitchFamily="18" charset="0"/>
              <a:cs typeface="Liberation Serif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b="1" dirty="0">
                <a:ea typeface="Liberation Serif" panose="02020603050405020304" pitchFamily="18" charset="0"/>
                <a:cs typeface="Liberation Serif" panose="02020603050405020304" pitchFamily="18" charset="0"/>
              </a:rPr>
              <a:t> Sistema de gestión de quedadas.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400" dirty="0">
              <a:ea typeface="Liberation Serif" panose="02020603050405020304" pitchFamily="18" charset="0"/>
              <a:cs typeface="Liberation Serif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b="1" dirty="0">
                <a:ea typeface="Liberation Serif" panose="02020603050405020304" pitchFamily="18" charset="0"/>
                <a:cs typeface="Liberation Serif" panose="02020603050405020304" pitchFamily="18" charset="0"/>
              </a:rPr>
              <a:t> Sistema de gestión de peticiones y solicitudes.</a:t>
            </a:r>
          </a:p>
          <a:p>
            <a:endParaRPr lang="es-ES" dirty="0"/>
          </a:p>
          <a:p>
            <a:endParaRPr lang="es-ES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5DD1C2DD-0F4B-4CDA-B6E9-B56746B660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89748" y="3017832"/>
            <a:ext cx="1891648" cy="1322458"/>
          </a:xfrm>
          <a:prstGeom prst="rect">
            <a:avLst/>
          </a:prstGeom>
        </p:spPr>
      </p:pic>
      <p:sp>
        <p:nvSpPr>
          <p:cNvPr id="6" name="Marcador de pie de página 2">
            <a:extLst>
              <a:ext uri="{FF2B5EF4-FFF2-40B4-BE49-F238E27FC236}">
                <a16:creationId xmlns:a16="http://schemas.microsoft.com/office/drawing/2014/main" id="{B6134158-BBED-4DE8-9DED-7F989D32A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30925" y="6313715"/>
            <a:ext cx="4973915" cy="420793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Fernando M Cuadros Hornos</a:t>
            </a:r>
          </a:p>
          <a:p>
            <a:r>
              <a:rPr lang="en-US" sz="1400" dirty="0">
                <a:solidFill>
                  <a:schemeClr val="bg1"/>
                </a:solidFill>
              </a:rPr>
              <a:t>2017/ 2018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51023864-1AEA-44D2-8955-6965FB766111}"/>
              </a:ext>
            </a:extLst>
          </p:cNvPr>
          <p:cNvSpPr txBox="1"/>
          <p:nvPr/>
        </p:nvSpPr>
        <p:spPr>
          <a:xfrm>
            <a:off x="10856688" y="36284"/>
            <a:ext cx="13353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 err="1"/>
              <a:t>Keep</a:t>
            </a:r>
            <a:r>
              <a:rPr lang="es-ES" sz="1400" dirty="0"/>
              <a:t> </a:t>
            </a:r>
            <a:r>
              <a:rPr lang="es-ES" sz="1400" dirty="0" err="1"/>
              <a:t>Moving</a:t>
            </a:r>
            <a:endParaRPr lang="es-ES" sz="1400" dirty="0"/>
          </a:p>
        </p:txBody>
      </p:sp>
    </p:spTree>
    <p:extLst>
      <p:ext uri="{BB962C8B-B14F-4D97-AF65-F5344CB8AC3E}">
        <p14:creationId xmlns:p14="http://schemas.microsoft.com/office/powerpoint/2010/main" val="28103231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ítulo 17">
            <a:extLst>
              <a:ext uri="{FF2B5EF4-FFF2-40B4-BE49-F238E27FC236}">
                <a16:creationId xmlns:a16="http://schemas.microsoft.com/office/drawing/2014/main" id="{0B6B82BD-97F2-44C3-9B83-00AF6DEC6D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93830" y="1540576"/>
            <a:ext cx="8849488" cy="2541431"/>
          </a:xfrm>
        </p:spPr>
        <p:txBody>
          <a:bodyPr>
            <a:normAutofit/>
          </a:bodyPr>
          <a:lstStyle/>
          <a:p>
            <a:r>
              <a:rPr lang="es-ES" sz="4000" b="1" dirty="0">
                <a:latin typeface="+mn-lt"/>
                <a:ea typeface="Liberation Serif" panose="02020603050405020304" pitchFamily="18" charset="0"/>
                <a:cs typeface="Liberation Serif" panose="02020603050405020304" pitchFamily="18" charset="0"/>
              </a:rPr>
              <a:t>2. Desarrollo</a:t>
            </a:r>
            <a:br>
              <a:rPr lang="es-ES" b="1" dirty="0">
                <a:latin typeface="+mn-lt"/>
                <a:ea typeface="Liberation Serif" panose="02020603050405020304" pitchFamily="18" charset="0"/>
                <a:cs typeface="Liberation Serif" panose="02020603050405020304" pitchFamily="18" charset="0"/>
              </a:rPr>
            </a:br>
            <a:endParaRPr lang="es-ES" dirty="0">
              <a:latin typeface="+mn-lt"/>
            </a:endParaRPr>
          </a:p>
        </p:txBody>
      </p:sp>
      <p:sp>
        <p:nvSpPr>
          <p:cNvPr id="4" name="Marcador de pie de página 2">
            <a:extLst>
              <a:ext uri="{FF2B5EF4-FFF2-40B4-BE49-F238E27FC236}">
                <a16:creationId xmlns:a16="http://schemas.microsoft.com/office/drawing/2014/main" id="{A16C831B-A460-4358-82C4-B9456A4FA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30925" y="6313715"/>
            <a:ext cx="4973915" cy="420793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Fernando M Cuadros Hornos</a:t>
            </a:r>
          </a:p>
          <a:p>
            <a:r>
              <a:rPr lang="en-US" sz="1400" dirty="0">
                <a:solidFill>
                  <a:schemeClr val="bg1"/>
                </a:solidFill>
              </a:rPr>
              <a:t>2017/ 2018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F26D9A28-70CB-4C77-B515-B6A3ADE4DA2A}"/>
              </a:ext>
            </a:extLst>
          </p:cNvPr>
          <p:cNvSpPr txBox="1"/>
          <p:nvPr/>
        </p:nvSpPr>
        <p:spPr>
          <a:xfrm>
            <a:off x="10856688" y="36284"/>
            <a:ext cx="13353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 err="1"/>
              <a:t>Keep</a:t>
            </a:r>
            <a:r>
              <a:rPr lang="es-ES" sz="1400" dirty="0"/>
              <a:t> </a:t>
            </a:r>
            <a:r>
              <a:rPr lang="es-ES" sz="1400" dirty="0" err="1"/>
              <a:t>Moving</a:t>
            </a:r>
            <a:endParaRPr lang="es-ES" sz="1400" dirty="0"/>
          </a:p>
        </p:txBody>
      </p:sp>
    </p:spTree>
    <p:extLst>
      <p:ext uri="{BB962C8B-B14F-4D97-AF65-F5344CB8AC3E}">
        <p14:creationId xmlns:p14="http://schemas.microsoft.com/office/powerpoint/2010/main" val="18394843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457C06FA-6159-4FE6-B4CB-69AA2E99C6F4}"/>
              </a:ext>
            </a:extLst>
          </p:cNvPr>
          <p:cNvSpPr txBox="1">
            <a:spLocks/>
          </p:cNvSpPr>
          <p:nvPr/>
        </p:nvSpPr>
        <p:spPr>
          <a:xfrm>
            <a:off x="1433846" y="1455448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s-ES" sz="1800" dirty="0">
                <a:latin typeface="+mn-lt"/>
                <a:ea typeface="Liberation Serif" panose="02020603050405020304" pitchFamily="18" charset="0"/>
                <a:cs typeface="Liberation Serif" panose="02020603050405020304" pitchFamily="18" charset="0"/>
              </a:rPr>
              <a:t>2. Desarrollo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20BD9A4-9BFB-4356-B92F-78766F5E73A0}"/>
              </a:ext>
            </a:extLst>
          </p:cNvPr>
          <p:cNvSpPr txBox="1"/>
          <p:nvPr/>
        </p:nvSpPr>
        <p:spPr>
          <a:xfrm>
            <a:off x="1433846" y="2108646"/>
            <a:ext cx="9492459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/>
              <a:t>El desarrollo de esta aplicación ha requerido del uso de </a:t>
            </a:r>
            <a:r>
              <a:rPr lang="es-ES" sz="2400" dirty="0" err="1"/>
              <a:t>APIs</a:t>
            </a:r>
            <a:r>
              <a:rPr lang="es-ES" sz="2400" dirty="0"/>
              <a:t> y librerías externas que nos permitan almacenar los datos de nuestra aplicación y además obtener como resultado una aplicación plenamente funcional y con un diseño atractivo de cara al usuario.</a:t>
            </a:r>
          </a:p>
          <a:p>
            <a:endParaRPr lang="es-ES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BED498E-559E-47DE-BBFD-0445A75495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3863" y="4775627"/>
            <a:ext cx="1774973" cy="1478727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40FBA3DE-FFEF-4B7F-AA4B-5953025D28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3777" y="4608503"/>
            <a:ext cx="1812979" cy="1812979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17C5113B-7DFC-41FE-ABD4-DFC7D27FEB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9227" y="4520269"/>
            <a:ext cx="1989445" cy="1989445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033A145C-8D48-4C44-AB6D-6BBAAB235A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66088" y="4775627"/>
            <a:ext cx="1527805" cy="1527805"/>
          </a:xfrm>
          <a:prstGeom prst="rect">
            <a:avLst/>
          </a:prstGeom>
        </p:spPr>
      </p:pic>
      <p:sp>
        <p:nvSpPr>
          <p:cNvPr id="11" name="Marcador de pie de página 2">
            <a:extLst>
              <a:ext uri="{FF2B5EF4-FFF2-40B4-BE49-F238E27FC236}">
                <a16:creationId xmlns:a16="http://schemas.microsoft.com/office/drawing/2014/main" id="{4C230877-BF1C-4D0D-87A1-2D184B8031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30925" y="6313715"/>
            <a:ext cx="4973915" cy="420793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Fernando M Cuadros Hornos</a:t>
            </a:r>
          </a:p>
          <a:p>
            <a:r>
              <a:rPr lang="en-US" sz="1400" dirty="0">
                <a:solidFill>
                  <a:schemeClr val="bg1"/>
                </a:solidFill>
              </a:rPr>
              <a:t>2017/ 2018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A009538F-6B24-4629-A13F-7995B811719C}"/>
              </a:ext>
            </a:extLst>
          </p:cNvPr>
          <p:cNvSpPr txBox="1"/>
          <p:nvPr/>
        </p:nvSpPr>
        <p:spPr>
          <a:xfrm>
            <a:off x="10856688" y="36284"/>
            <a:ext cx="13353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 err="1"/>
              <a:t>Keep</a:t>
            </a:r>
            <a:r>
              <a:rPr lang="es-ES" sz="1400" dirty="0"/>
              <a:t> </a:t>
            </a:r>
            <a:r>
              <a:rPr lang="es-ES" sz="1400" dirty="0" err="1"/>
              <a:t>Moving</a:t>
            </a:r>
            <a:endParaRPr lang="es-ES" sz="1400" dirty="0"/>
          </a:p>
        </p:txBody>
      </p:sp>
    </p:spTree>
    <p:extLst>
      <p:ext uri="{BB962C8B-B14F-4D97-AF65-F5344CB8AC3E}">
        <p14:creationId xmlns:p14="http://schemas.microsoft.com/office/powerpoint/2010/main" val="31597135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3">
            <a:extLst>
              <a:ext uri="{FF2B5EF4-FFF2-40B4-BE49-F238E27FC236}">
                <a16:creationId xmlns:a16="http://schemas.microsoft.com/office/drawing/2014/main" id="{D4BCCA2D-2459-4082-A0C7-8165A3577BAD}"/>
              </a:ext>
            </a:extLst>
          </p:cNvPr>
          <p:cNvSpPr txBox="1">
            <a:spLocks/>
          </p:cNvSpPr>
          <p:nvPr/>
        </p:nvSpPr>
        <p:spPr>
          <a:xfrm>
            <a:off x="1433846" y="1455448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s-ES" sz="1800" dirty="0">
                <a:latin typeface="+mn-lt"/>
                <a:ea typeface="Liberation Serif" panose="02020603050405020304" pitchFamily="18" charset="0"/>
                <a:cs typeface="Liberation Serif" panose="02020603050405020304" pitchFamily="18" charset="0"/>
              </a:rPr>
              <a:t>2. Desarrollo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7AED0B3-4233-498C-92EF-7B720B6A5A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2557" y="2608797"/>
            <a:ext cx="2164858" cy="2164858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AD73EFDA-9A83-490D-A74D-2941E3F76156}"/>
              </a:ext>
            </a:extLst>
          </p:cNvPr>
          <p:cNvSpPr txBox="1"/>
          <p:nvPr/>
        </p:nvSpPr>
        <p:spPr>
          <a:xfrm>
            <a:off x="1394585" y="1847711"/>
            <a:ext cx="6943503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dirty="0"/>
          </a:p>
          <a:p>
            <a:r>
              <a:rPr lang="es-ES" sz="2400" dirty="0"/>
              <a:t>2.1. ¿ Qué es </a:t>
            </a:r>
            <a:r>
              <a:rPr lang="es-ES" sz="2400" dirty="0" err="1"/>
              <a:t>Firebase</a:t>
            </a:r>
            <a:r>
              <a:rPr lang="es-ES" sz="2400" dirty="0"/>
              <a:t> ?</a:t>
            </a:r>
          </a:p>
          <a:p>
            <a:endParaRPr lang="es-ES" sz="2400" dirty="0"/>
          </a:p>
          <a:p>
            <a:r>
              <a:rPr lang="es-ES" sz="2400" dirty="0" err="1"/>
              <a:t>Firebase</a:t>
            </a:r>
            <a:r>
              <a:rPr lang="es-ES" sz="2400" dirty="0"/>
              <a:t> es una </a:t>
            </a:r>
            <a:r>
              <a:rPr lang="es-ES" sz="2400" b="1" dirty="0"/>
              <a:t>plataforma</a:t>
            </a:r>
            <a:r>
              <a:rPr lang="es-ES" sz="2400" dirty="0"/>
              <a:t> gratuita de desarrollo web y desarrollo móvil creada por </a:t>
            </a:r>
            <a:r>
              <a:rPr lang="es-ES" sz="2400" b="1" dirty="0"/>
              <a:t>Google</a:t>
            </a:r>
            <a:r>
              <a:rPr lang="es-ES" sz="2400" dirty="0"/>
              <a:t> que nos ofrece una serie de </a:t>
            </a:r>
            <a:r>
              <a:rPr lang="es-ES" sz="2400" b="1" dirty="0"/>
              <a:t>funciones</a:t>
            </a:r>
            <a:r>
              <a:rPr lang="es-ES" sz="2400" dirty="0"/>
              <a:t> y utilidades para </a:t>
            </a:r>
            <a:r>
              <a:rPr lang="es-ES" sz="2400" b="1" dirty="0"/>
              <a:t>guardar</a:t>
            </a:r>
            <a:r>
              <a:rPr lang="es-ES" sz="2400" dirty="0"/>
              <a:t> y sincronizar nuestros </a:t>
            </a:r>
            <a:r>
              <a:rPr lang="es-ES" sz="2400" b="1" dirty="0"/>
              <a:t>datos</a:t>
            </a:r>
            <a:r>
              <a:rPr lang="es-ES" sz="2400" dirty="0"/>
              <a:t> </a:t>
            </a:r>
            <a:r>
              <a:rPr lang="es-ES" sz="2400" b="1" dirty="0"/>
              <a:t>en tiempo real.</a:t>
            </a:r>
            <a:endParaRPr lang="es-ES" sz="2400" dirty="0"/>
          </a:p>
        </p:txBody>
      </p:sp>
      <p:sp>
        <p:nvSpPr>
          <p:cNvPr id="7" name="Marcador de pie de página 2">
            <a:extLst>
              <a:ext uri="{FF2B5EF4-FFF2-40B4-BE49-F238E27FC236}">
                <a16:creationId xmlns:a16="http://schemas.microsoft.com/office/drawing/2014/main" id="{6B3B3BB9-79BA-4A62-9C64-36FB782C40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30925" y="6313715"/>
            <a:ext cx="4973915" cy="420793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Fernando M Cuadros Hornos</a:t>
            </a:r>
          </a:p>
          <a:p>
            <a:r>
              <a:rPr lang="en-US" sz="1400" dirty="0">
                <a:solidFill>
                  <a:schemeClr val="bg1"/>
                </a:solidFill>
              </a:rPr>
              <a:t>2017/ 2018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4E832C7A-B304-4C12-9204-C7A0A0B35D1C}"/>
              </a:ext>
            </a:extLst>
          </p:cNvPr>
          <p:cNvSpPr txBox="1"/>
          <p:nvPr/>
        </p:nvSpPr>
        <p:spPr>
          <a:xfrm>
            <a:off x="10856688" y="36284"/>
            <a:ext cx="13353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 err="1"/>
              <a:t>Keep</a:t>
            </a:r>
            <a:r>
              <a:rPr lang="es-ES" sz="1400" dirty="0"/>
              <a:t> </a:t>
            </a:r>
            <a:r>
              <a:rPr lang="es-ES" sz="1400" dirty="0" err="1"/>
              <a:t>Moving</a:t>
            </a:r>
            <a:endParaRPr lang="es-ES" sz="1400" dirty="0"/>
          </a:p>
        </p:txBody>
      </p:sp>
    </p:spTree>
    <p:extLst>
      <p:ext uri="{BB962C8B-B14F-4D97-AF65-F5344CB8AC3E}">
        <p14:creationId xmlns:p14="http://schemas.microsoft.com/office/powerpoint/2010/main" val="27337185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3">
            <a:extLst>
              <a:ext uri="{FF2B5EF4-FFF2-40B4-BE49-F238E27FC236}">
                <a16:creationId xmlns:a16="http://schemas.microsoft.com/office/drawing/2014/main" id="{D4BCCA2D-2459-4082-A0C7-8165A3577BAD}"/>
              </a:ext>
            </a:extLst>
          </p:cNvPr>
          <p:cNvSpPr txBox="1">
            <a:spLocks/>
          </p:cNvSpPr>
          <p:nvPr/>
        </p:nvSpPr>
        <p:spPr>
          <a:xfrm>
            <a:off x="1433846" y="1455448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s-ES" sz="1800" dirty="0">
                <a:latin typeface="+mn-lt"/>
                <a:ea typeface="Liberation Serif" panose="02020603050405020304" pitchFamily="18" charset="0"/>
                <a:cs typeface="Liberation Serif" panose="02020603050405020304" pitchFamily="18" charset="0"/>
              </a:rPr>
              <a:t>2. Desarrollo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7AED0B3-4233-498C-92EF-7B720B6A5A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2557" y="2608797"/>
            <a:ext cx="2164858" cy="2164858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AD73EFDA-9A83-490D-A74D-2941E3F76156}"/>
              </a:ext>
            </a:extLst>
          </p:cNvPr>
          <p:cNvSpPr txBox="1"/>
          <p:nvPr/>
        </p:nvSpPr>
        <p:spPr>
          <a:xfrm>
            <a:off x="1433846" y="1860064"/>
            <a:ext cx="694350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dirty="0"/>
          </a:p>
          <a:p>
            <a:r>
              <a:rPr lang="es-ES" sz="2400" dirty="0"/>
              <a:t>2.1. ¿ Qué es </a:t>
            </a:r>
            <a:r>
              <a:rPr lang="es-ES" sz="2400" dirty="0" err="1"/>
              <a:t>Firebase</a:t>
            </a:r>
            <a:r>
              <a:rPr lang="es-ES" sz="2400" dirty="0"/>
              <a:t> 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b="1" dirty="0" err="1"/>
              <a:t>Firebase</a:t>
            </a:r>
            <a:r>
              <a:rPr lang="es-ES" sz="2400" b="1" dirty="0"/>
              <a:t> </a:t>
            </a:r>
            <a:r>
              <a:rPr lang="es-ES" sz="2400" b="1" dirty="0" err="1"/>
              <a:t>Authentication</a:t>
            </a:r>
            <a:endParaRPr lang="es-ES" sz="24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4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b="1" dirty="0" err="1"/>
              <a:t>Firebase</a:t>
            </a:r>
            <a:r>
              <a:rPr lang="es-ES" sz="2400" b="1" dirty="0"/>
              <a:t> </a:t>
            </a:r>
            <a:r>
              <a:rPr lang="es-ES" sz="2400" b="1" dirty="0" err="1"/>
              <a:t>Database</a:t>
            </a:r>
            <a:endParaRPr lang="es-ES" sz="24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4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b="1" dirty="0" err="1"/>
              <a:t>Firebase</a:t>
            </a:r>
            <a:r>
              <a:rPr lang="es-ES" sz="2400" b="1" dirty="0"/>
              <a:t> Storage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400" dirty="0"/>
          </a:p>
        </p:txBody>
      </p:sp>
      <p:sp>
        <p:nvSpPr>
          <p:cNvPr id="7" name="Marcador de pie de página 2">
            <a:extLst>
              <a:ext uri="{FF2B5EF4-FFF2-40B4-BE49-F238E27FC236}">
                <a16:creationId xmlns:a16="http://schemas.microsoft.com/office/drawing/2014/main" id="{437E6542-A19F-4C13-B631-A2D420BB64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30925" y="6313715"/>
            <a:ext cx="4973915" cy="420793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Fernando M Cuadros Hornos</a:t>
            </a:r>
          </a:p>
          <a:p>
            <a:r>
              <a:rPr lang="en-US" sz="1400" dirty="0">
                <a:solidFill>
                  <a:schemeClr val="bg1"/>
                </a:solidFill>
              </a:rPr>
              <a:t>2017/ 2018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2E7AB727-2C9C-47CA-9D4E-820F7D9E64A0}"/>
              </a:ext>
            </a:extLst>
          </p:cNvPr>
          <p:cNvSpPr txBox="1"/>
          <p:nvPr/>
        </p:nvSpPr>
        <p:spPr>
          <a:xfrm>
            <a:off x="10856688" y="36284"/>
            <a:ext cx="13353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 err="1"/>
              <a:t>Keep</a:t>
            </a:r>
            <a:r>
              <a:rPr lang="es-ES" sz="1400" dirty="0"/>
              <a:t> </a:t>
            </a:r>
            <a:r>
              <a:rPr lang="es-ES" sz="1400" dirty="0" err="1"/>
              <a:t>Moving</a:t>
            </a:r>
            <a:endParaRPr lang="es-ES" sz="1400" dirty="0"/>
          </a:p>
        </p:txBody>
      </p:sp>
    </p:spTree>
    <p:extLst>
      <p:ext uri="{BB962C8B-B14F-4D97-AF65-F5344CB8AC3E}">
        <p14:creationId xmlns:p14="http://schemas.microsoft.com/office/powerpoint/2010/main" val="4570624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3">
            <a:extLst>
              <a:ext uri="{FF2B5EF4-FFF2-40B4-BE49-F238E27FC236}">
                <a16:creationId xmlns:a16="http://schemas.microsoft.com/office/drawing/2014/main" id="{D4BCCA2D-2459-4082-A0C7-8165A3577BAD}"/>
              </a:ext>
            </a:extLst>
          </p:cNvPr>
          <p:cNvSpPr txBox="1">
            <a:spLocks/>
          </p:cNvSpPr>
          <p:nvPr/>
        </p:nvSpPr>
        <p:spPr>
          <a:xfrm>
            <a:off x="1433846" y="1455448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s-ES" sz="1800" dirty="0">
                <a:latin typeface="+mn-lt"/>
                <a:ea typeface="Liberation Serif" panose="02020603050405020304" pitchFamily="18" charset="0"/>
                <a:cs typeface="Liberation Serif" panose="02020603050405020304" pitchFamily="18" charset="0"/>
              </a:rPr>
              <a:t>2. Desarrollo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D73EFDA-9A83-490D-A74D-2941E3F76156}"/>
              </a:ext>
            </a:extLst>
          </p:cNvPr>
          <p:cNvSpPr txBox="1"/>
          <p:nvPr/>
        </p:nvSpPr>
        <p:spPr>
          <a:xfrm>
            <a:off x="1433847" y="1860064"/>
            <a:ext cx="407831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dirty="0"/>
          </a:p>
          <a:p>
            <a:r>
              <a:rPr lang="es-ES" sz="2400" dirty="0"/>
              <a:t>2.1. ¿ Qué es </a:t>
            </a:r>
            <a:r>
              <a:rPr lang="es-ES" sz="2400" dirty="0" err="1"/>
              <a:t>Firebase</a:t>
            </a:r>
            <a:r>
              <a:rPr lang="es-ES" sz="2400" dirty="0"/>
              <a:t> 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400" dirty="0"/>
          </a:p>
          <a:p>
            <a:r>
              <a:rPr lang="es-ES" sz="2400" dirty="0"/>
              <a:t>En mi caso utilizo la referencia (UID) para gestionar los datos de un usuario utilizando Storage, </a:t>
            </a:r>
            <a:r>
              <a:rPr lang="es-ES" sz="2400" dirty="0" err="1"/>
              <a:t>Database</a:t>
            </a:r>
            <a:r>
              <a:rPr lang="es-ES" sz="2400" dirty="0"/>
              <a:t> y </a:t>
            </a:r>
            <a:r>
              <a:rPr lang="es-ES" sz="2400" dirty="0" err="1"/>
              <a:t>Authentication</a:t>
            </a:r>
            <a:endParaRPr lang="es-ES" sz="2400" dirty="0"/>
          </a:p>
          <a:p>
            <a:endParaRPr lang="es-E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400" dirty="0"/>
          </a:p>
        </p:txBody>
      </p:sp>
      <p:sp>
        <p:nvSpPr>
          <p:cNvPr id="7" name="Marcador de pie de página 2">
            <a:extLst>
              <a:ext uri="{FF2B5EF4-FFF2-40B4-BE49-F238E27FC236}">
                <a16:creationId xmlns:a16="http://schemas.microsoft.com/office/drawing/2014/main" id="{437E6542-A19F-4C13-B631-A2D420BB64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30925" y="6313715"/>
            <a:ext cx="4973915" cy="420793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Fernando M Cuadros Hornos</a:t>
            </a:r>
          </a:p>
          <a:p>
            <a:r>
              <a:rPr lang="en-US" sz="1400" dirty="0">
                <a:solidFill>
                  <a:schemeClr val="bg1"/>
                </a:solidFill>
              </a:rPr>
              <a:t>2017/ 2018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2E7AB727-2C9C-47CA-9D4E-820F7D9E64A0}"/>
              </a:ext>
            </a:extLst>
          </p:cNvPr>
          <p:cNvSpPr txBox="1"/>
          <p:nvPr/>
        </p:nvSpPr>
        <p:spPr>
          <a:xfrm>
            <a:off x="10856688" y="36284"/>
            <a:ext cx="13353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 err="1"/>
              <a:t>Keep</a:t>
            </a:r>
            <a:r>
              <a:rPr lang="es-ES" sz="1400" dirty="0"/>
              <a:t> </a:t>
            </a:r>
            <a:r>
              <a:rPr lang="es-ES" sz="1400" dirty="0" err="1"/>
              <a:t>Moving</a:t>
            </a:r>
            <a:endParaRPr lang="es-ES" sz="1400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C5C84728-1836-48A3-B61D-BBA8CA8B5E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90172"/>
            <a:ext cx="4597757" cy="6687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469589"/>
      </p:ext>
    </p:extLst>
  </p:cSld>
  <p:clrMapOvr>
    <a:masterClrMapping/>
  </p:clrMapOvr>
</p:sld>
</file>

<file path=ppt/theme/theme1.xml><?xml version="1.0" encoding="utf-8"?>
<a:theme xmlns:a="http://schemas.openxmlformats.org/drawingml/2006/main" name="Galería">
  <a:themeElements>
    <a:clrScheme name="Verde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Galería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ería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358</TotalTime>
  <Words>718</Words>
  <Application>Microsoft Office PowerPoint</Application>
  <PresentationFormat>Panorámica</PresentationFormat>
  <Paragraphs>161</Paragraphs>
  <Slides>29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29</vt:i4>
      </vt:variant>
    </vt:vector>
  </HeadingPairs>
  <TitlesOfParts>
    <vt:vector size="34" baseType="lpstr">
      <vt:lpstr>Arial</vt:lpstr>
      <vt:lpstr>Calibri</vt:lpstr>
      <vt:lpstr>Gill Sans MT</vt:lpstr>
      <vt:lpstr>Liberation Serif</vt:lpstr>
      <vt:lpstr>Galería</vt:lpstr>
      <vt:lpstr>KEEP MOVING  </vt:lpstr>
      <vt:lpstr>1. ¿Qué es Keep Moving? </vt:lpstr>
      <vt:lpstr>1. ¿Qué Es keep moving?</vt:lpstr>
      <vt:lpstr>Presentación de PowerPoint</vt:lpstr>
      <vt:lpstr>2. Desarrollo 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 3. implementaciones de librerías 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 4. Gestión de usuarios </vt:lpstr>
      <vt:lpstr>Presentación de PowerPoint</vt:lpstr>
      <vt:lpstr> 5. Gestión de Quedadas </vt:lpstr>
      <vt:lpstr>Presentación de PowerPoint</vt:lpstr>
      <vt:lpstr> 6. Gestión de PETICIONES </vt:lpstr>
      <vt:lpstr>Presentación de PowerPoint</vt:lpstr>
      <vt:lpstr> 7. Patrones  y modelos de desarrollo </vt:lpstr>
      <vt:lpstr>Presentación de PowerPoint</vt:lpstr>
      <vt:lpstr> 8. Objetivos futuros </vt:lpstr>
      <vt:lpstr>Presentación de PowerPoint</vt:lpstr>
      <vt:lpstr> 9. FUNCIONAMIENTO 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KEEP MOVING</dc:title>
  <dc:creator>fernando manuel cuadros hornos</dc:creator>
  <cp:lastModifiedBy>fernando manuel cuadros hornos</cp:lastModifiedBy>
  <cp:revision>24</cp:revision>
  <dcterms:created xsi:type="dcterms:W3CDTF">2018-06-17T19:14:26Z</dcterms:created>
  <dcterms:modified xsi:type="dcterms:W3CDTF">2018-06-18T02:52:22Z</dcterms:modified>
</cp:coreProperties>
</file>